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ti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0"/>
  </p:notesMasterIdLst>
  <p:handoutMasterIdLst>
    <p:handoutMasterId r:id="rId11"/>
  </p:handoutMasterIdLst>
  <p:sldIdLst>
    <p:sldId id="258" r:id="rId5"/>
    <p:sldId id="259" r:id="rId6"/>
    <p:sldId id="260" r:id="rId7"/>
    <p:sldId id="261" r:id="rId8"/>
    <p:sldId id="262" r:id="rId9"/>
  </p:sldIdLst>
  <p:sldSz cx="9134475" cy="12179300" type="ledger"/>
  <p:notesSz cx="6858000" cy="9144000"/>
  <p:defaultTextStyle>
    <a:defPPr>
      <a:defRPr lang="en-US"/>
    </a:defPPr>
    <a:lvl1pPr marL="0" algn="l" defTabSz="608945" rtl="0" eaLnBrk="1" latinLnBrk="0" hangingPunct="1">
      <a:defRPr sz="2397" kern="1200">
        <a:solidFill>
          <a:schemeClr val="tx1"/>
        </a:solidFill>
        <a:latin typeface="+mn-lt"/>
        <a:ea typeface="+mn-ea"/>
        <a:cs typeface="+mn-cs"/>
      </a:defRPr>
    </a:lvl1pPr>
    <a:lvl2pPr marL="608945" algn="l" defTabSz="608945" rtl="0" eaLnBrk="1" latinLnBrk="0" hangingPunct="1">
      <a:defRPr sz="2397" kern="1200">
        <a:solidFill>
          <a:schemeClr val="tx1"/>
        </a:solidFill>
        <a:latin typeface="+mn-lt"/>
        <a:ea typeface="+mn-ea"/>
        <a:cs typeface="+mn-cs"/>
      </a:defRPr>
    </a:lvl2pPr>
    <a:lvl3pPr marL="1217889" algn="l" defTabSz="608945" rtl="0" eaLnBrk="1" latinLnBrk="0" hangingPunct="1">
      <a:defRPr sz="2397" kern="1200">
        <a:solidFill>
          <a:schemeClr val="tx1"/>
        </a:solidFill>
        <a:latin typeface="+mn-lt"/>
        <a:ea typeface="+mn-ea"/>
        <a:cs typeface="+mn-cs"/>
      </a:defRPr>
    </a:lvl3pPr>
    <a:lvl4pPr marL="1826834" algn="l" defTabSz="608945" rtl="0" eaLnBrk="1" latinLnBrk="0" hangingPunct="1">
      <a:defRPr sz="2397" kern="1200">
        <a:solidFill>
          <a:schemeClr val="tx1"/>
        </a:solidFill>
        <a:latin typeface="+mn-lt"/>
        <a:ea typeface="+mn-ea"/>
        <a:cs typeface="+mn-cs"/>
      </a:defRPr>
    </a:lvl4pPr>
    <a:lvl5pPr marL="2435779" algn="l" defTabSz="608945" rtl="0" eaLnBrk="1" latinLnBrk="0" hangingPunct="1">
      <a:defRPr sz="2397" kern="1200">
        <a:solidFill>
          <a:schemeClr val="tx1"/>
        </a:solidFill>
        <a:latin typeface="+mn-lt"/>
        <a:ea typeface="+mn-ea"/>
        <a:cs typeface="+mn-cs"/>
      </a:defRPr>
    </a:lvl5pPr>
    <a:lvl6pPr marL="3044723" algn="l" defTabSz="608945" rtl="0" eaLnBrk="1" latinLnBrk="0" hangingPunct="1">
      <a:defRPr sz="2397" kern="1200">
        <a:solidFill>
          <a:schemeClr val="tx1"/>
        </a:solidFill>
        <a:latin typeface="+mn-lt"/>
        <a:ea typeface="+mn-ea"/>
        <a:cs typeface="+mn-cs"/>
      </a:defRPr>
    </a:lvl6pPr>
    <a:lvl7pPr marL="3653668" algn="l" defTabSz="608945" rtl="0" eaLnBrk="1" latinLnBrk="0" hangingPunct="1">
      <a:defRPr sz="2397" kern="1200">
        <a:solidFill>
          <a:schemeClr val="tx1"/>
        </a:solidFill>
        <a:latin typeface="+mn-lt"/>
        <a:ea typeface="+mn-ea"/>
        <a:cs typeface="+mn-cs"/>
      </a:defRPr>
    </a:lvl7pPr>
    <a:lvl8pPr marL="4262613" algn="l" defTabSz="608945" rtl="0" eaLnBrk="1" latinLnBrk="0" hangingPunct="1">
      <a:defRPr sz="2397" kern="1200">
        <a:solidFill>
          <a:schemeClr val="tx1"/>
        </a:solidFill>
        <a:latin typeface="+mn-lt"/>
        <a:ea typeface="+mn-ea"/>
        <a:cs typeface="+mn-cs"/>
      </a:defRPr>
    </a:lvl8pPr>
    <a:lvl9pPr marL="4871557" algn="l" defTabSz="608945" rtl="0" eaLnBrk="1" latinLnBrk="0" hangingPunct="1">
      <a:defRPr sz="239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36" userDrawn="1">
          <p15:clr>
            <a:srgbClr val="A4A3A4"/>
          </p15:clr>
        </p15:guide>
        <p15:guide id="2" pos="287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7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67CF8C-7CBE-4604-96CA-216E05C26A2A}" v="1" dt="2025-01-22T11:47:59.1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45" autoAdjust="0"/>
    <p:restoredTop sz="94638"/>
  </p:normalViewPr>
  <p:slideViewPr>
    <p:cSldViewPr snapToGrid="0" snapToObjects="1" showGuides="1">
      <p:cViewPr varScale="1">
        <p:scale>
          <a:sx n="73" d="100"/>
          <a:sy n="73" d="100"/>
        </p:scale>
        <p:origin x="3270" y="96"/>
      </p:cViewPr>
      <p:guideLst>
        <p:guide orient="horz" pos="3836"/>
        <p:guide pos="2877"/>
      </p:guideLst>
    </p:cSldViewPr>
  </p:slideViewPr>
  <p:notesTextViewPr>
    <p:cViewPr>
      <p:scale>
        <a:sx n="1" d="1"/>
        <a:sy n="1" d="1"/>
      </p:scale>
      <p:origin x="0" y="0"/>
    </p:cViewPr>
  </p:notesTextViewPr>
  <p:notesViewPr>
    <p:cSldViewPr snapToGrid="0" snapToObjects="1" showGuides="1">
      <p:cViewPr varScale="1">
        <p:scale>
          <a:sx n="60" d="100"/>
          <a:sy n="60" d="100"/>
        </p:scale>
        <p:origin x="242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BBD6D3A-6FF1-3245-8C0C-0CDAD9137D3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441029F-5AC1-4540-B209-199E706F7FB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63396E7-87BF-864A-BE04-A221C272D6E1}" type="datetimeFigureOut">
              <a:rPr lang="en-US" smtClean="0"/>
              <a:t>1/23/2025</a:t>
            </a:fld>
            <a:endParaRPr lang="en-US" dirty="0"/>
          </a:p>
        </p:txBody>
      </p:sp>
      <p:sp>
        <p:nvSpPr>
          <p:cNvPr id="4" name="Footer Placeholder 3">
            <a:extLst>
              <a:ext uri="{FF2B5EF4-FFF2-40B4-BE49-F238E27FC236}">
                <a16:creationId xmlns:a16="http://schemas.microsoft.com/office/drawing/2014/main" id="{9324ECBB-A41A-8545-BE90-99EEEFFE585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D882C71-B8E6-9B4A-85BE-BA104C2C46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4C17898-3A10-CF44-A552-3280948685A7}" type="slidenum">
              <a:rPr lang="en-US" smtClean="0"/>
              <a:t>‹#›</a:t>
            </a:fld>
            <a:endParaRPr lang="en-US" dirty="0"/>
          </a:p>
        </p:txBody>
      </p:sp>
    </p:spTree>
    <p:extLst>
      <p:ext uri="{BB962C8B-B14F-4D97-AF65-F5344CB8AC3E}">
        <p14:creationId xmlns:p14="http://schemas.microsoft.com/office/powerpoint/2010/main" val="4008252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BDC7F0-27B3-48E7-9288-964E7EEDAEE4}" type="datetimeFigureOut">
              <a:rPr lang="en-US" smtClean="0"/>
              <a:t>1/23/2025</a:t>
            </a:fld>
            <a:endParaRPr lang="en-US" dirty="0"/>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0E8996-8344-4FE8-B696-CB62494C532E}" type="slidenum">
              <a:rPr lang="en-US" smtClean="0"/>
              <a:t>‹#›</a:t>
            </a:fld>
            <a:endParaRPr lang="en-US" dirty="0"/>
          </a:p>
        </p:txBody>
      </p:sp>
    </p:spTree>
    <p:extLst>
      <p:ext uri="{BB962C8B-B14F-4D97-AF65-F5344CB8AC3E}">
        <p14:creationId xmlns:p14="http://schemas.microsoft.com/office/powerpoint/2010/main" val="1031590427"/>
      </p:ext>
    </p:extLst>
  </p:cSld>
  <p:clrMap bg1="lt1" tx1="dk1" bg2="lt2" tx2="dk2" accent1="accent1" accent2="accent2" accent3="accent3" accent4="accent4" accent5="accent5" accent6="accent6" hlink="hlink" folHlink="folHlink"/>
  <p:notesStyle>
    <a:lvl1pPr marL="0" algn="l" defTabSz="1217889" rtl="0" eaLnBrk="1" latinLnBrk="0" hangingPunct="1">
      <a:defRPr sz="1598" kern="1200">
        <a:solidFill>
          <a:schemeClr val="tx1"/>
        </a:solidFill>
        <a:latin typeface="+mn-lt"/>
        <a:ea typeface="+mn-ea"/>
        <a:cs typeface="+mn-cs"/>
      </a:defRPr>
    </a:lvl1pPr>
    <a:lvl2pPr marL="608945" algn="l" defTabSz="1217889" rtl="0" eaLnBrk="1" latinLnBrk="0" hangingPunct="1">
      <a:defRPr sz="1598" kern="1200">
        <a:solidFill>
          <a:schemeClr val="tx1"/>
        </a:solidFill>
        <a:latin typeface="+mn-lt"/>
        <a:ea typeface="+mn-ea"/>
        <a:cs typeface="+mn-cs"/>
      </a:defRPr>
    </a:lvl2pPr>
    <a:lvl3pPr marL="1217889" algn="l" defTabSz="1217889" rtl="0" eaLnBrk="1" latinLnBrk="0" hangingPunct="1">
      <a:defRPr sz="1598" kern="1200">
        <a:solidFill>
          <a:schemeClr val="tx1"/>
        </a:solidFill>
        <a:latin typeface="+mn-lt"/>
        <a:ea typeface="+mn-ea"/>
        <a:cs typeface="+mn-cs"/>
      </a:defRPr>
    </a:lvl3pPr>
    <a:lvl4pPr marL="1826834" algn="l" defTabSz="1217889" rtl="0" eaLnBrk="1" latinLnBrk="0" hangingPunct="1">
      <a:defRPr sz="1598" kern="1200">
        <a:solidFill>
          <a:schemeClr val="tx1"/>
        </a:solidFill>
        <a:latin typeface="+mn-lt"/>
        <a:ea typeface="+mn-ea"/>
        <a:cs typeface="+mn-cs"/>
      </a:defRPr>
    </a:lvl4pPr>
    <a:lvl5pPr marL="2435779" algn="l" defTabSz="1217889" rtl="0" eaLnBrk="1" latinLnBrk="0" hangingPunct="1">
      <a:defRPr sz="1598" kern="1200">
        <a:solidFill>
          <a:schemeClr val="tx1"/>
        </a:solidFill>
        <a:latin typeface="+mn-lt"/>
        <a:ea typeface="+mn-ea"/>
        <a:cs typeface="+mn-cs"/>
      </a:defRPr>
    </a:lvl5pPr>
    <a:lvl6pPr marL="3044723" algn="l" defTabSz="1217889" rtl="0" eaLnBrk="1" latinLnBrk="0" hangingPunct="1">
      <a:defRPr sz="1598" kern="1200">
        <a:solidFill>
          <a:schemeClr val="tx1"/>
        </a:solidFill>
        <a:latin typeface="+mn-lt"/>
        <a:ea typeface="+mn-ea"/>
        <a:cs typeface="+mn-cs"/>
      </a:defRPr>
    </a:lvl6pPr>
    <a:lvl7pPr marL="3653668" algn="l" defTabSz="1217889" rtl="0" eaLnBrk="1" latinLnBrk="0" hangingPunct="1">
      <a:defRPr sz="1598" kern="1200">
        <a:solidFill>
          <a:schemeClr val="tx1"/>
        </a:solidFill>
        <a:latin typeface="+mn-lt"/>
        <a:ea typeface="+mn-ea"/>
        <a:cs typeface="+mn-cs"/>
      </a:defRPr>
    </a:lvl7pPr>
    <a:lvl8pPr marL="4262613" algn="l" defTabSz="1217889" rtl="0" eaLnBrk="1" latinLnBrk="0" hangingPunct="1">
      <a:defRPr sz="1598" kern="1200">
        <a:solidFill>
          <a:schemeClr val="tx1"/>
        </a:solidFill>
        <a:latin typeface="+mn-lt"/>
        <a:ea typeface="+mn-ea"/>
        <a:cs typeface="+mn-cs"/>
      </a:defRPr>
    </a:lvl8pPr>
    <a:lvl9pPr marL="4871557" algn="l" defTabSz="1217889" rtl="0" eaLnBrk="1" latinLnBrk="0" hangingPunct="1">
      <a:defRPr sz="159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accent4">
            <a:lumMod val="50000"/>
          </a:schemeClr>
        </a:solidFill>
        <a:effectLst/>
      </p:bgPr>
    </p:bg>
    <p:spTree>
      <p:nvGrpSpPr>
        <p:cNvPr id="1" name=""/>
        <p:cNvGrpSpPr/>
        <p:nvPr/>
      </p:nvGrpSpPr>
      <p:grpSpPr>
        <a:xfrm>
          <a:off x="0" y="0"/>
          <a:ext cx="0" cy="0"/>
          <a:chOff x="0" y="0"/>
          <a:chExt cx="0" cy="0"/>
        </a:xfrm>
      </p:grpSpPr>
      <p:sp>
        <p:nvSpPr>
          <p:cNvPr id="59" name="Rectangle 58">
            <a:extLst>
              <a:ext uri="{FF2B5EF4-FFF2-40B4-BE49-F238E27FC236}">
                <a16:creationId xmlns:a16="http://schemas.microsoft.com/office/drawing/2014/main" id="{6E26CF3A-F55E-E544-9FB2-7100E5D01487}"/>
              </a:ext>
            </a:extLst>
          </p:cNvPr>
          <p:cNvSpPr/>
          <p:nvPr userDrawn="1"/>
        </p:nvSpPr>
        <p:spPr>
          <a:xfrm>
            <a:off x="0" y="0"/>
            <a:ext cx="9134475" cy="148335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noProof="0" dirty="0"/>
          </a:p>
        </p:txBody>
      </p:sp>
      <p:sp>
        <p:nvSpPr>
          <p:cNvPr id="2" name="Title 1" hidden="1">
            <a:extLst>
              <a:ext uri="{FF2B5EF4-FFF2-40B4-BE49-F238E27FC236}">
                <a16:creationId xmlns:a16="http://schemas.microsoft.com/office/drawing/2014/main" id="{E8C10ABA-8587-C140-975A-2657A46279AA}"/>
              </a:ext>
            </a:extLst>
          </p:cNvPr>
          <p:cNvSpPr>
            <a:spLocks noGrp="1"/>
          </p:cNvSpPr>
          <p:nvPr>
            <p:ph type="title" hasCustomPrompt="1"/>
          </p:nvPr>
        </p:nvSpPr>
        <p:spPr>
          <a:xfrm>
            <a:off x="505719" y="541640"/>
            <a:ext cx="6834443" cy="713298"/>
          </a:xfrm>
        </p:spPr>
        <p:txBody>
          <a:bodyPr lIns="0" rIns="0">
            <a:noAutofit/>
          </a:bodyPr>
          <a:lstStyle>
            <a:lvl1pPr>
              <a:defRPr sz="4795" b="0" i="0">
                <a:solidFill>
                  <a:schemeClr val="accent4">
                    <a:lumMod val="50000"/>
                  </a:schemeClr>
                </a:solidFill>
                <a:latin typeface="+mn-lt"/>
              </a:defRPr>
            </a:lvl1pPr>
          </a:lstStyle>
          <a:p>
            <a:r>
              <a:rPr lang="en-US" noProof="0"/>
              <a:t>NAME HERE</a:t>
            </a:r>
          </a:p>
        </p:txBody>
      </p:sp>
      <p:sp>
        <p:nvSpPr>
          <p:cNvPr id="20" name="Text Placeholder 18" hidden="1">
            <a:extLst>
              <a:ext uri="{FF2B5EF4-FFF2-40B4-BE49-F238E27FC236}">
                <a16:creationId xmlns:a16="http://schemas.microsoft.com/office/drawing/2014/main" id="{5B977851-1691-7D44-B07D-01B553D09910}"/>
              </a:ext>
            </a:extLst>
          </p:cNvPr>
          <p:cNvSpPr>
            <a:spLocks noGrp="1"/>
          </p:cNvSpPr>
          <p:nvPr>
            <p:ph type="body" sz="quarter" idx="11" hasCustomPrompt="1"/>
          </p:nvPr>
        </p:nvSpPr>
        <p:spPr>
          <a:xfrm>
            <a:off x="4614942" y="8386449"/>
            <a:ext cx="2043819" cy="312100"/>
          </a:xfrm>
        </p:spPr>
        <p:txBody>
          <a:bodyPr lIns="0" rIns="0" anchor="ctr">
            <a:noAutofit/>
          </a:bodyPr>
          <a:lstStyle>
            <a:lvl1pPr marL="0" indent="0">
              <a:buNone/>
              <a:defRPr sz="1598">
                <a:solidFill>
                  <a:schemeClr val="bg1"/>
                </a:solidFill>
              </a:defRPr>
            </a:lvl1pPr>
            <a:lvl2pPr marL="456709" indent="0">
              <a:buNone/>
              <a:defRPr>
                <a:solidFill>
                  <a:schemeClr val="bg1"/>
                </a:solidFill>
              </a:defRPr>
            </a:lvl2pPr>
            <a:lvl3pPr marL="913417" indent="0">
              <a:buNone/>
              <a:defRPr>
                <a:solidFill>
                  <a:schemeClr val="bg1"/>
                </a:solidFill>
              </a:defRPr>
            </a:lvl3pPr>
            <a:lvl4pPr marL="1370126" indent="0">
              <a:buNone/>
              <a:defRPr>
                <a:solidFill>
                  <a:schemeClr val="bg1"/>
                </a:solidFill>
              </a:defRPr>
            </a:lvl4pPr>
            <a:lvl5pPr marL="1826834" indent="0">
              <a:buNone/>
              <a:defRPr>
                <a:solidFill>
                  <a:schemeClr val="bg1"/>
                </a:solidFill>
              </a:defRPr>
            </a:lvl5pPr>
          </a:lstStyle>
          <a:p>
            <a:pPr lvl="0"/>
            <a:r>
              <a:rPr lang="en-US" noProof="0"/>
              <a:t>EDUCATION</a:t>
            </a:r>
          </a:p>
        </p:txBody>
      </p:sp>
      <p:sp>
        <p:nvSpPr>
          <p:cNvPr id="25" name="Text Placeholder 18" hidden="1">
            <a:extLst>
              <a:ext uri="{FF2B5EF4-FFF2-40B4-BE49-F238E27FC236}">
                <a16:creationId xmlns:a16="http://schemas.microsoft.com/office/drawing/2014/main" id="{420A5075-C2B7-444D-BC6C-6938ACA01FF6}"/>
              </a:ext>
            </a:extLst>
          </p:cNvPr>
          <p:cNvSpPr>
            <a:spLocks noGrp="1"/>
          </p:cNvSpPr>
          <p:nvPr>
            <p:ph type="body" sz="quarter" idx="12" hasCustomPrompt="1"/>
          </p:nvPr>
        </p:nvSpPr>
        <p:spPr>
          <a:xfrm>
            <a:off x="5461676" y="8795978"/>
            <a:ext cx="1811415" cy="361056"/>
          </a:xfrm>
        </p:spPr>
        <p:txBody>
          <a:bodyPr lIns="0" rIns="0" anchor="ctr">
            <a:normAutofit/>
          </a:bodyPr>
          <a:lstStyle>
            <a:lvl1pPr marL="0" indent="0">
              <a:buNone/>
              <a:defRPr sz="1598">
                <a:solidFill>
                  <a:schemeClr val="bg1"/>
                </a:solidFill>
              </a:defRPr>
            </a:lvl1pPr>
            <a:lvl2pPr marL="456709" indent="0">
              <a:buNone/>
              <a:defRPr>
                <a:solidFill>
                  <a:schemeClr val="bg1"/>
                </a:solidFill>
              </a:defRPr>
            </a:lvl2pPr>
            <a:lvl3pPr marL="913417" indent="0">
              <a:buNone/>
              <a:defRPr>
                <a:solidFill>
                  <a:schemeClr val="bg1"/>
                </a:solidFill>
              </a:defRPr>
            </a:lvl3pPr>
            <a:lvl4pPr marL="1370126" indent="0">
              <a:buNone/>
              <a:defRPr>
                <a:solidFill>
                  <a:schemeClr val="bg1"/>
                </a:solidFill>
              </a:defRPr>
            </a:lvl4pPr>
            <a:lvl5pPr marL="1826834" indent="0">
              <a:buNone/>
              <a:defRPr>
                <a:solidFill>
                  <a:schemeClr val="bg1"/>
                </a:solidFill>
              </a:defRPr>
            </a:lvl5pPr>
          </a:lstStyle>
          <a:p>
            <a:pPr lvl="0"/>
            <a:r>
              <a:rPr lang="en-US" noProof="0"/>
              <a:t>School Name</a:t>
            </a:r>
          </a:p>
        </p:txBody>
      </p:sp>
      <p:sp>
        <p:nvSpPr>
          <p:cNvPr id="30" name="Text Placeholder 18" hidden="1">
            <a:extLst>
              <a:ext uri="{FF2B5EF4-FFF2-40B4-BE49-F238E27FC236}">
                <a16:creationId xmlns:a16="http://schemas.microsoft.com/office/drawing/2014/main" id="{5C2D1E8C-5EC6-3F41-93FE-E77D60FCAF9D}"/>
              </a:ext>
            </a:extLst>
          </p:cNvPr>
          <p:cNvSpPr>
            <a:spLocks noGrp="1"/>
          </p:cNvSpPr>
          <p:nvPr>
            <p:ph type="body" sz="quarter" idx="13" hasCustomPrompt="1"/>
          </p:nvPr>
        </p:nvSpPr>
        <p:spPr>
          <a:xfrm>
            <a:off x="5461676" y="9114853"/>
            <a:ext cx="1811415" cy="271266"/>
          </a:xfrm>
        </p:spPr>
        <p:txBody>
          <a:bodyPr lIns="0" rIns="0" anchor="ctr">
            <a:noAutofit/>
          </a:bodyPr>
          <a:lstStyle>
            <a:lvl1pPr marL="0" indent="0">
              <a:buNone/>
              <a:defRPr sz="1598">
                <a:solidFill>
                  <a:schemeClr val="bg1"/>
                </a:solidFill>
                <a:latin typeface="+mj-lt"/>
              </a:defRPr>
            </a:lvl1pPr>
            <a:lvl2pPr marL="456709" indent="0">
              <a:buNone/>
              <a:defRPr>
                <a:solidFill>
                  <a:schemeClr val="bg1"/>
                </a:solidFill>
              </a:defRPr>
            </a:lvl2pPr>
            <a:lvl3pPr marL="913417" indent="0">
              <a:buNone/>
              <a:defRPr>
                <a:solidFill>
                  <a:schemeClr val="bg1"/>
                </a:solidFill>
              </a:defRPr>
            </a:lvl3pPr>
            <a:lvl4pPr marL="1370126" indent="0">
              <a:buNone/>
              <a:defRPr>
                <a:solidFill>
                  <a:schemeClr val="bg1"/>
                </a:solidFill>
              </a:defRPr>
            </a:lvl4pPr>
            <a:lvl5pPr marL="1826834" indent="0">
              <a:buNone/>
              <a:defRPr>
                <a:solidFill>
                  <a:schemeClr val="bg1"/>
                </a:solidFill>
              </a:defRPr>
            </a:lvl5pPr>
          </a:lstStyle>
          <a:p>
            <a:pPr lvl="0"/>
            <a:r>
              <a:rPr lang="en-US" noProof="0"/>
              <a:t>[Date From]-[To]</a:t>
            </a:r>
          </a:p>
        </p:txBody>
      </p:sp>
      <p:sp>
        <p:nvSpPr>
          <p:cNvPr id="31" name="Text Placeholder 18" hidden="1">
            <a:extLst>
              <a:ext uri="{FF2B5EF4-FFF2-40B4-BE49-F238E27FC236}">
                <a16:creationId xmlns:a16="http://schemas.microsoft.com/office/drawing/2014/main" id="{5262C941-7E67-EA41-A288-3F705E28D280}"/>
              </a:ext>
            </a:extLst>
          </p:cNvPr>
          <p:cNvSpPr>
            <a:spLocks noGrp="1"/>
          </p:cNvSpPr>
          <p:nvPr>
            <p:ph type="body" sz="quarter" idx="14" hasCustomPrompt="1"/>
          </p:nvPr>
        </p:nvSpPr>
        <p:spPr>
          <a:xfrm>
            <a:off x="5461676" y="9371667"/>
            <a:ext cx="1811415" cy="271266"/>
          </a:xfrm>
        </p:spPr>
        <p:txBody>
          <a:bodyPr lIns="0" rIns="0" anchor="ctr">
            <a:noAutofit/>
          </a:bodyPr>
          <a:lstStyle>
            <a:lvl1pPr marL="0" indent="0">
              <a:buNone/>
              <a:defRPr sz="1598" i="1">
                <a:solidFill>
                  <a:schemeClr val="bg1"/>
                </a:solidFill>
                <a:latin typeface="+mj-lt"/>
              </a:defRPr>
            </a:lvl1pPr>
            <a:lvl2pPr marL="456709" indent="0">
              <a:buNone/>
              <a:defRPr>
                <a:solidFill>
                  <a:schemeClr val="bg1"/>
                </a:solidFill>
              </a:defRPr>
            </a:lvl2pPr>
            <a:lvl3pPr marL="913417" indent="0">
              <a:buNone/>
              <a:defRPr>
                <a:solidFill>
                  <a:schemeClr val="bg1"/>
                </a:solidFill>
              </a:defRPr>
            </a:lvl3pPr>
            <a:lvl4pPr marL="1370126" indent="0">
              <a:buNone/>
              <a:defRPr>
                <a:solidFill>
                  <a:schemeClr val="bg1"/>
                </a:solidFill>
              </a:defRPr>
            </a:lvl4pPr>
            <a:lvl5pPr marL="1826834" indent="0">
              <a:buNone/>
              <a:defRPr>
                <a:solidFill>
                  <a:schemeClr val="bg1"/>
                </a:solidFill>
              </a:defRPr>
            </a:lvl5pPr>
          </a:lstStyle>
          <a:p>
            <a:pPr lvl="0"/>
            <a:r>
              <a:rPr lang="en-US" noProof="0"/>
              <a:t>[Name of Degree]</a:t>
            </a:r>
          </a:p>
        </p:txBody>
      </p:sp>
      <p:sp>
        <p:nvSpPr>
          <p:cNvPr id="42" name="Text Placeholder 18" hidden="1">
            <a:extLst>
              <a:ext uri="{FF2B5EF4-FFF2-40B4-BE49-F238E27FC236}">
                <a16:creationId xmlns:a16="http://schemas.microsoft.com/office/drawing/2014/main" id="{BF56832D-FE58-2F46-9555-1CCA6C0981CF}"/>
              </a:ext>
            </a:extLst>
          </p:cNvPr>
          <p:cNvSpPr>
            <a:spLocks noGrp="1"/>
          </p:cNvSpPr>
          <p:nvPr>
            <p:ph type="body" sz="quarter" idx="15" hasCustomPrompt="1"/>
          </p:nvPr>
        </p:nvSpPr>
        <p:spPr>
          <a:xfrm>
            <a:off x="7864378" y="9377195"/>
            <a:ext cx="923973" cy="269732"/>
          </a:xfrm>
        </p:spPr>
        <p:txBody>
          <a:bodyPr lIns="0" rIns="0" anchor="ctr">
            <a:normAutofit/>
          </a:bodyPr>
          <a:lstStyle>
            <a:lvl1pPr marL="0" indent="0" algn="ctr">
              <a:buNone/>
              <a:defRPr sz="1865">
                <a:solidFill>
                  <a:schemeClr val="bg1"/>
                </a:solidFill>
              </a:defRPr>
            </a:lvl1pPr>
            <a:lvl2pPr marL="456709" indent="0">
              <a:buNone/>
              <a:defRPr>
                <a:solidFill>
                  <a:schemeClr val="bg1"/>
                </a:solidFill>
              </a:defRPr>
            </a:lvl2pPr>
            <a:lvl3pPr marL="913417" indent="0">
              <a:buNone/>
              <a:defRPr>
                <a:solidFill>
                  <a:schemeClr val="bg1"/>
                </a:solidFill>
              </a:defRPr>
            </a:lvl3pPr>
            <a:lvl4pPr marL="1370126" indent="0">
              <a:buNone/>
              <a:defRPr>
                <a:solidFill>
                  <a:schemeClr val="bg1"/>
                </a:solidFill>
              </a:defRPr>
            </a:lvl4pPr>
            <a:lvl5pPr marL="1826834" indent="0">
              <a:buNone/>
              <a:defRPr>
                <a:solidFill>
                  <a:schemeClr val="bg1"/>
                </a:solidFill>
              </a:defRPr>
            </a:lvl5pPr>
          </a:lstStyle>
          <a:p>
            <a:pPr lvl="0"/>
            <a:r>
              <a:rPr lang="en-US" noProof="0"/>
              <a:t>GPA</a:t>
            </a:r>
          </a:p>
        </p:txBody>
      </p:sp>
      <p:sp>
        <p:nvSpPr>
          <p:cNvPr id="43" name="Text Placeholder 18" hidden="1">
            <a:extLst>
              <a:ext uri="{FF2B5EF4-FFF2-40B4-BE49-F238E27FC236}">
                <a16:creationId xmlns:a16="http://schemas.microsoft.com/office/drawing/2014/main" id="{FDF93C53-2C8A-884C-B211-EF7B46AB70A6}"/>
              </a:ext>
            </a:extLst>
          </p:cNvPr>
          <p:cNvSpPr>
            <a:spLocks noGrp="1"/>
          </p:cNvSpPr>
          <p:nvPr>
            <p:ph type="body" sz="quarter" idx="16" hasCustomPrompt="1"/>
          </p:nvPr>
        </p:nvSpPr>
        <p:spPr>
          <a:xfrm>
            <a:off x="7864378" y="8861989"/>
            <a:ext cx="923973" cy="524189"/>
          </a:xfrm>
        </p:spPr>
        <p:txBody>
          <a:bodyPr lIns="0" rIns="0" anchor="ctr">
            <a:noAutofit/>
          </a:bodyPr>
          <a:lstStyle>
            <a:lvl1pPr marL="0" indent="0" algn="ctr">
              <a:buNone/>
              <a:defRPr sz="4262" b="1">
                <a:solidFill>
                  <a:schemeClr val="bg1"/>
                </a:solidFill>
              </a:defRPr>
            </a:lvl1pPr>
            <a:lvl2pPr marL="456709" indent="0">
              <a:buNone/>
              <a:defRPr>
                <a:solidFill>
                  <a:schemeClr val="bg1"/>
                </a:solidFill>
              </a:defRPr>
            </a:lvl2pPr>
            <a:lvl3pPr marL="913417" indent="0">
              <a:buNone/>
              <a:defRPr>
                <a:solidFill>
                  <a:schemeClr val="bg1"/>
                </a:solidFill>
              </a:defRPr>
            </a:lvl3pPr>
            <a:lvl4pPr marL="1370126" indent="0">
              <a:buNone/>
              <a:defRPr>
                <a:solidFill>
                  <a:schemeClr val="bg1"/>
                </a:solidFill>
              </a:defRPr>
            </a:lvl4pPr>
            <a:lvl5pPr marL="1826834" indent="0">
              <a:buNone/>
              <a:defRPr>
                <a:solidFill>
                  <a:schemeClr val="bg1"/>
                </a:solidFill>
              </a:defRPr>
            </a:lvl5pPr>
          </a:lstStyle>
          <a:p>
            <a:pPr lvl="0"/>
            <a:r>
              <a:rPr lang="en-US" noProof="0"/>
              <a:t>4.0</a:t>
            </a:r>
          </a:p>
        </p:txBody>
      </p:sp>
      <p:sp>
        <p:nvSpPr>
          <p:cNvPr id="96" name="Text Placeholder 8" hidden="1">
            <a:extLst>
              <a:ext uri="{FF2B5EF4-FFF2-40B4-BE49-F238E27FC236}">
                <a16:creationId xmlns:a16="http://schemas.microsoft.com/office/drawing/2014/main" id="{2B1A41A9-8C5A-224E-9B99-968DDF5B8251}"/>
              </a:ext>
            </a:extLst>
          </p:cNvPr>
          <p:cNvSpPr>
            <a:spLocks noGrp="1"/>
          </p:cNvSpPr>
          <p:nvPr>
            <p:ph type="body" sz="quarter" idx="26" hasCustomPrompt="1"/>
          </p:nvPr>
        </p:nvSpPr>
        <p:spPr>
          <a:xfrm>
            <a:off x="505719" y="2090280"/>
            <a:ext cx="3896754" cy="331400"/>
          </a:xfrm>
        </p:spPr>
        <p:txBody>
          <a:bodyPr lIns="0" rIns="0" anchor="ctr">
            <a:noAutofit/>
          </a:bodyPr>
          <a:lstStyle>
            <a:lvl1pPr marL="0" indent="0">
              <a:buNone/>
              <a:defRPr sz="1465" b="0" i="0">
                <a:solidFill>
                  <a:schemeClr val="bg1"/>
                </a:solidFill>
              </a:defRPr>
            </a:lvl1pPr>
          </a:lstStyle>
          <a:p>
            <a:pPr lvl="0"/>
            <a:r>
              <a:rPr lang="en-US" noProof="0"/>
              <a:t>Company Name | Job Title</a:t>
            </a:r>
          </a:p>
        </p:txBody>
      </p:sp>
      <p:sp>
        <p:nvSpPr>
          <p:cNvPr id="97" name="Text Placeholder 8" hidden="1">
            <a:extLst>
              <a:ext uri="{FF2B5EF4-FFF2-40B4-BE49-F238E27FC236}">
                <a16:creationId xmlns:a16="http://schemas.microsoft.com/office/drawing/2014/main" id="{621A3ADB-23BD-8F43-BACD-95921D4463F0}"/>
              </a:ext>
            </a:extLst>
          </p:cNvPr>
          <p:cNvSpPr>
            <a:spLocks noGrp="1"/>
          </p:cNvSpPr>
          <p:nvPr>
            <p:ph type="body" sz="quarter" idx="27" hasCustomPrompt="1"/>
          </p:nvPr>
        </p:nvSpPr>
        <p:spPr>
          <a:xfrm>
            <a:off x="505719" y="2477892"/>
            <a:ext cx="3896754" cy="192383"/>
          </a:xfrm>
        </p:spPr>
        <p:txBody>
          <a:bodyPr lIns="0" rIns="0" anchor="ctr">
            <a:noAutofit/>
          </a:bodyPr>
          <a:lstStyle>
            <a:lvl1pPr marL="0" indent="0">
              <a:buNone/>
              <a:defRPr sz="1332" b="0" i="0">
                <a:solidFill>
                  <a:schemeClr val="bg1"/>
                </a:solidFill>
              </a:defRPr>
            </a:lvl1pPr>
          </a:lstStyle>
          <a:p>
            <a:pPr lvl="0"/>
            <a:r>
              <a:rPr lang="en-US" noProof="0"/>
              <a:t>[Dates From]-[To]</a:t>
            </a:r>
          </a:p>
        </p:txBody>
      </p:sp>
      <p:sp>
        <p:nvSpPr>
          <p:cNvPr id="98" name="Text Placeholder 8" hidden="1">
            <a:extLst>
              <a:ext uri="{FF2B5EF4-FFF2-40B4-BE49-F238E27FC236}">
                <a16:creationId xmlns:a16="http://schemas.microsoft.com/office/drawing/2014/main" id="{D6D17EAF-2F02-AA4A-8E44-8B309C23BE74}"/>
              </a:ext>
            </a:extLst>
          </p:cNvPr>
          <p:cNvSpPr>
            <a:spLocks noGrp="1"/>
          </p:cNvSpPr>
          <p:nvPr>
            <p:ph type="body" sz="quarter" idx="28" hasCustomPrompt="1"/>
          </p:nvPr>
        </p:nvSpPr>
        <p:spPr>
          <a:xfrm>
            <a:off x="505718" y="2738852"/>
            <a:ext cx="3896753" cy="911549"/>
          </a:xfrm>
        </p:spPr>
        <p:txBody>
          <a:bodyPr lIns="0" tIns="0" rIns="0" anchor="t">
            <a:noAutofit/>
          </a:bodyPr>
          <a:lstStyle>
            <a:lvl1pPr marL="0" indent="0">
              <a:lnSpc>
                <a:spcPct val="100000"/>
              </a:lnSpc>
              <a:buNone/>
              <a:defRPr sz="1332" b="0" i="0">
                <a:solidFill>
                  <a:schemeClr val="bg1"/>
                </a:solidFill>
                <a:latin typeface="+mj-lt"/>
              </a:defRPr>
            </a:lvl1pPr>
          </a:lstStyle>
          <a:p>
            <a:pPr lvl="0"/>
            <a:r>
              <a:rPr lang="en-US" noProof="0"/>
              <a:t>Lorem ipsum dolor sit amet, consectetur adipiscing elit, sed do eiusmod tempor incididunt ut labore et dolore magna aliqua. Ut enim ad minim veniam, quis nostrud exercitation.</a:t>
            </a:r>
          </a:p>
        </p:txBody>
      </p:sp>
      <p:sp>
        <p:nvSpPr>
          <p:cNvPr id="99" name="Text Placeholder 8" hidden="1">
            <a:extLst>
              <a:ext uri="{FF2B5EF4-FFF2-40B4-BE49-F238E27FC236}">
                <a16:creationId xmlns:a16="http://schemas.microsoft.com/office/drawing/2014/main" id="{6E210A9C-46CF-E34B-8A51-F4EB49C0E818}"/>
              </a:ext>
            </a:extLst>
          </p:cNvPr>
          <p:cNvSpPr>
            <a:spLocks noGrp="1"/>
          </p:cNvSpPr>
          <p:nvPr>
            <p:ph type="body" sz="quarter" idx="29" hasCustomPrompt="1"/>
          </p:nvPr>
        </p:nvSpPr>
        <p:spPr>
          <a:xfrm>
            <a:off x="505719" y="1525644"/>
            <a:ext cx="3896754" cy="390594"/>
          </a:xfrm>
        </p:spPr>
        <p:txBody>
          <a:bodyPr lIns="0" rIns="0" anchor="ctr">
            <a:normAutofit/>
          </a:bodyPr>
          <a:lstStyle>
            <a:lvl1pPr marL="0" indent="0">
              <a:buNone/>
              <a:defRPr sz="1598" b="0" i="0">
                <a:solidFill>
                  <a:schemeClr val="bg1"/>
                </a:solidFill>
              </a:defRPr>
            </a:lvl1pPr>
          </a:lstStyle>
          <a:p>
            <a:pPr lvl="0"/>
            <a:r>
              <a:rPr lang="en-US" noProof="0"/>
              <a:t>EXPERIENCE</a:t>
            </a:r>
          </a:p>
        </p:txBody>
      </p:sp>
      <p:sp>
        <p:nvSpPr>
          <p:cNvPr id="104" name="Text Placeholder 8" hidden="1">
            <a:extLst>
              <a:ext uri="{FF2B5EF4-FFF2-40B4-BE49-F238E27FC236}">
                <a16:creationId xmlns:a16="http://schemas.microsoft.com/office/drawing/2014/main" id="{5B112CE7-45E8-2E43-A633-DB4096453E16}"/>
              </a:ext>
            </a:extLst>
          </p:cNvPr>
          <p:cNvSpPr>
            <a:spLocks noGrp="1"/>
          </p:cNvSpPr>
          <p:nvPr>
            <p:ph type="body" sz="quarter" idx="30" hasCustomPrompt="1"/>
          </p:nvPr>
        </p:nvSpPr>
        <p:spPr>
          <a:xfrm>
            <a:off x="505719" y="3783510"/>
            <a:ext cx="3896754" cy="331400"/>
          </a:xfrm>
        </p:spPr>
        <p:txBody>
          <a:bodyPr lIns="0" rIns="0" anchor="ctr">
            <a:noAutofit/>
          </a:bodyPr>
          <a:lstStyle>
            <a:lvl1pPr marL="0" indent="0">
              <a:buNone/>
              <a:defRPr sz="1465" b="0" i="0">
                <a:solidFill>
                  <a:schemeClr val="bg1"/>
                </a:solidFill>
              </a:defRPr>
            </a:lvl1pPr>
          </a:lstStyle>
          <a:p>
            <a:pPr lvl="0"/>
            <a:r>
              <a:rPr lang="en-US" noProof="0"/>
              <a:t>Company Name | Job Title</a:t>
            </a:r>
          </a:p>
        </p:txBody>
      </p:sp>
      <p:sp>
        <p:nvSpPr>
          <p:cNvPr id="105" name="Text Placeholder 8" hidden="1">
            <a:extLst>
              <a:ext uri="{FF2B5EF4-FFF2-40B4-BE49-F238E27FC236}">
                <a16:creationId xmlns:a16="http://schemas.microsoft.com/office/drawing/2014/main" id="{57C75573-1BA8-C749-8829-0A0E96DACB4F}"/>
              </a:ext>
            </a:extLst>
          </p:cNvPr>
          <p:cNvSpPr>
            <a:spLocks noGrp="1"/>
          </p:cNvSpPr>
          <p:nvPr>
            <p:ph type="body" sz="quarter" idx="31" hasCustomPrompt="1"/>
          </p:nvPr>
        </p:nvSpPr>
        <p:spPr>
          <a:xfrm>
            <a:off x="505719" y="4171123"/>
            <a:ext cx="3896754" cy="192383"/>
          </a:xfrm>
        </p:spPr>
        <p:txBody>
          <a:bodyPr lIns="0" rIns="0" anchor="ctr">
            <a:noAutofit/>
          </a:bodyPr>
          <a:lstStyle>
            <a:lvl1pPr marL="0" indent="0">
              <a:buNone/>
              <a:defRPr sz="1332" b="0" i="0">
                <a:solidFill>
                  <a:schemeClr val="bg1"/>
                </a:solidFill>
              </a:defRPr>
            </a:lvl1pPr>
          </a:lstStyle>
          <a:p>
            <a:pPr lvl="0"/>
            <a:r>
              <a:rPr lang="en-US" noProof="0"/>
              <a:t>[Dates From]-[To]</a:t>
            </a:r>
          </a:p>
        </p:txBody>
      </p:sp>
      <p:sp>
        <p:nvSpPr>
          <p:cNvPr id="106" name="Text Placeholder 8" hidden="1">
            <a:extLst>
              <a:ext uri="{FF2B5EF4-FFF2-40B4-BE49-F238E27FC236}">
                <a16:creationId xmlns:a16="http://schemas.microsoft.com/office/drawing/2014/main" id="{03288328-BBC2-C043-ABA7-6DE1329DE976}"/>
              </a:ext>
            </a:extLst>
          </p:cNvPr>
          <p:cNvSpPr>
            <a:spLocks noGrp="1"/>
          </p:cNvSpPr>
          <p:nvPr>
            <p:ph type="body" sz="quarter" idx="32" hasCustomPrompt="1"/>
          </p:nvPr>
        </p:nvSpPr>
        <p:spPr>
          <a:xfrm>
            <a:off x="505718" y="4432081"/>
            <a:ext cx="3896753" cy="891058"/>
          </a:xfrm>
        </p:spPr>
        <p:txBody>
          <a:bodyPr lIns="0" tIns="0" rIns="0" anchor="t">
            <a:noAutofit/>
          </a:bodyPr>
          <a:lstStyle>
            <a:lvl1pPr marL="0" indent="0">
              <a:lnSpc>
                <a:spcPct val="100000"/>
              </a:lnSpc>
              <a:buNone/>
              <a:defRPr sz="1332" b="0" i="0">
                <a:solidFill>
                  <a:schemeClr val="bg1"/>
                </a:solidFill>
                <a:latin typeface="+mj-lt"/>
              </a:defRPr>
            </a:lvl1pPr>
          </a:lstStyle>
          <a:p>
            <a:pPr lvl="0"/>
            <a:r>
              <a:rPr lang="en-US" noProof="0"/>
              <a:t>Lorem ipsum dolor sit amet, consectetur adipiscing elit, sed do eiusmod tempor incididunt ut labore et dolore magna aliqua. Ut enm ad minim veniam, quis nostrud exercitation.</a:t>
            </a:r>
          </a:p>
        </p:txBody>
      </p:sp>
      <p:sp>
        <p:nvSpPr>
          <p:cNvPr id="107" name="Text Placeholder 8" hidden="1">
            <a:extLst>
              <a:ext uri="{FF2B5EF4-FFF2-40B4-BE49-F238E27FC236}">
                <a16:creationId xmlns:a16="http://schemas.microsoft.com/office/drawing/2014/main" id="{82046C4E-90DA-4347-A96F-BD316B2235F4}"/>
              </a:ext>
            </a:extLst>
          </p:cNvPr>
          <p:cNvSpPr>
            <a:spLocks noGrp="1"/>
          </p:cNvSpPr>
          <p:nvPr>
            <p:ph type="body" sz="quarter" idx="33" hasCustomPrompt="1"/>
          </p:nvPr>
        </p:nvSpPr>
        <p:spPr>
          <a:xfrm>
            <a:off x="505719" y="5470375"/>
            <a:ext cx="3896754" cy="331400"/>
          </a:xfrm>
        </p:spPr>
        <p:txBody>
          <a:bodyPr lIns="0" rIns="0" anchor="ctr">
            <a:noAutofit/>
          </a:bodyPr>
          <a:lstStyle>
            <a:lvl1pPr marL="0" indent="0">
              <a:buNone/>
              <a:defRPr sz="1465" b="0" i="0">
                <a:solidFill>
                  <a:schemeClr val="bg1"/>
                </a:solidFill>
              </a:defRPr>
            </a:lvl1pPr>
          </a:lstStyle>
          <a:p>
            <a:pPr lvl="0"/>
            <a:r>
              <a:rPr lang="en-US" noProof="0"/>
              <a:t>Company Name | Job Title</a:t>
            </a:r>
          </a:p>
        </p:txBody>
      </p:sp>
      <p:sp>
        <p:nvSpPr>
          <p:cNvPr id="108" name="Text Placeholder 8" hidden="1">
            <a:extLst>
              <a:ext uri="{FF2B5EF4-FFF2-40B4-BE49-F238E27FC236}">
                <a16:creationId xmlns:a16="http://schemas.microsoft.com/office/drawing/2014/main" id="{D7E3073B-1F03-B344-9CCF-D116EF964110}"/>
              </a:ext>
            </a:extLst>
          </p:cNvPr>
          <p:cNvSpPr>
            <a:spLocks noGrp="1"/>
          </p:cNvSpPr>
          <p:nvPr>
            <p:ph type="body" sz="quarter" idx="34" hasCustomPrompt="1"/>
          </p:nvPr>
        </p:nvSpPr>
        <p:spPr>
          <a:xfrm>
            <a:off x="505719" y="5857988"/>
            <a:ext cx="3896754" cy="192383"/>
          </a:xfrm>
        </p:spPr>
        <p:txBody>
          <a:bodyPr lIns="0" rIns="0" anchor="ctr">
            <a:noAutofit/>
          </a:bodyPr>
          <a:lstStyle>
            <a:lvl1pPr marL="0" indent="0">
              <a:buNone/>
              <a:defRPr sz="1332" b="0" i="0">
                <a:solidFill>
                  <a:schemeClr val="bg1"/>
                </a:solidFill>
              </a:defRPr>
            </a:lvl1pPr>
          </a:lstStyle>
          <a:p>
            <a:pPr lvl="0"/>
            <a:r>
              <a:rPr lang="en-US" noProof="0"/>
              <a:t>[Dates From]-[To]</a:t>
            </a:r>
          </a:p>
        </p:txBody>
      </p:sp>
      <p:sp>
        <p:nvSpPr>
          <p:cNvPr id="109" name="Text Placeholder 8" hidden="1">
            <a:extLst>
              <a:ext uri="{FF2B5EF4-FFF2-40B4-BE49-F238E27FC236}">
                <a16:creationId xmlns:a16="http://schemas.microsoft.com/office/drawing/2014/main" id="{2EE283F0-AFCD-5741-8C35-207ABF2D6E52}"/>
              </a:ext>
            </a:extLst>
          </p:cNvPr>
          <p:cNvSpPr>
            <a:spLocks noGrp="1"/>
          </p:cNvSpPr>
          <p:nvPr>
            <p:ph type="body" sz="quarter" idx="35" hasCustomPrompt="1"/>
          </p:nvPr>
        </p:nvSpPr>
        <p:spPr>
          <a:xfrm>
            <a:off x="505718" y="6118946"/>
            <a:ext cx="3896753" cy="944879"/>
          </a:xfrm>
        </p:spPr>
        <p:txBody>
          <a:bodyPr lIns="0" tIns="0" rIns="0" anchor="t">
            <a:noAutofit/>
          </a:bodyPr>
          <a:lstStyle>
            <a:lvl1pPr marL="0" indent="0">
              <a:lnSpc>
                <a:spcPct val="100000"/>
              </a:lnSpc>
              <a:buNone/>
              <a:defRPr sz="1332" b="0" i="0">
                <a:solidFill>
                  <a:schemeClr val="bg1"/>
                </a:solidFill>
                <a:latin typeface="+mj-lt"/>
              </a:defRPr>
            </a:lvl1pPr>
          </a:lstStyle>
          <a:p>
            <a:pPr lvl="0"/>
            <a:r>
              <a:rPr lang="en-US" noProof="0"/>
              <a:t>Lorem ipsum dolor sit amet, consectetur adipiscing elit, sed do eiusmod tempor incididunt ut labore et dolore magna aliqua. Ut enim ad minim veniam, quis nostrud exercitation.</a:t>
            </a:r>
          </a:p>
        </p:txBody>
      </p:sp>
      <p:sp>
        <p:nvSpPr>
          <p:cNvPr id="141" name="Text Placeholder 18" hidden="1">
            <a:extLst>
              <a:ext uri="{FF2B5EF4-FFF2-40B4-BE49-F238E27FC236}">
                <a16:creationId xmlns:a16="http://schemas.microsoft.com/office/drawing/2014/main" id="{74300729-6F26-BF4C-84B9-420C9383BB75}"/>
              </a:ext>
            </a:extLst>
          </p:cNvPr>
          <p:cNvSpPr>
            <a:spLocks noGrp="1"/>
          </p:cNvSpPr>
          <p:nvPr>
            <p:ph type="body" sz="quarter" idx="36" hasCustomPrompt="1"/>
          </p:nvPr>
        </p:nvSpPr>
        <p:spPr>
          <a:xfrm>
            <a:off x="5296343" y="10115568"/>
            <a:ext cx="3579783" cy="500455"/>
          </a:xfrm>
        </p:spPr>
        <p:txBody>
          <a:bodyPr lIns="0" rIns="0" anchor="ctr">
            <a:normAutofit/>
          </a:bodyPr>
          <a:lstStyle>
            <a:lvl1pPr marL="0" indent="0">
              <a:buNone/>
              <a:defRPr sz="1865" b="0">
                <a:solidFill>
                  <a:schemeClr val="bg1"/>
                </a:solidFill>
              </a:defRPr>
            </a:lvl1pPr>
            <a:lvl2pPr marL="456709" indent="0">
              <a:buNone/>
              <a:defRPr>
                <a:solidFill>
                  <a:schemeClr val="bg1"/>
                </a:solidFill>
              </a:defRPr>
            </a:lvl2pPr>
            <a:lvl3pPr marL="913417" indent="0">
              <a:buNone/>
              <a:defRPr>
                <a:solidFill>
                  <a:schemeClr val="bg1"/>
                </a:solidFill>
              </a:defRPr>
            </a:lvl3pPr>
            <a:lvl4pPr marL="1370126" indent="0">
              <a:buNone/>
              <a:defRPr>
                <a:solidFill>
                  <a:schemeClr val="bg1"/>
                </a:solidFill>
              </a:defRPr>
            </a:lvl4pPr>
            <a:lvl5pPr marL="1826834" indent="0">
              <a:buNone/>
              <a:defRPr>
                <a:solidFill>
                  <a:schemeClr val="bg1"/>
                </a:solidFill>
              </a:defRPr>
            </a:lvl5pPr>
          </a:lstStyle>
          <a:p>
            <a:pPr lvl="0"/>
            <a:r>
              <a:rPr lang="en-US" noProof="0"/>
              <a:t>[www.website.com]</a:t>
            </a:r>
          </a:p>
        </p:txBody>
      </p:sp>
      <p:sp>
        <p:nvSpPr>
          <p:cNvPr id="142" name="Text Placeholder 18" hidden="1">
            <a:extLst>
              <a:ext uri="{FF2B5EF4-FFF2-40B4-BE49-F238E27FC236}">
                <a16:creationId xmlns:a16="http://schemas.microsoft.com/office/drawing/2014/main" id="{DDE57839-AE02-5A48-BA9C-A372F59A8A9A}"/>
              </a:ext>
            </a:extLst>
          </p:cNvPr>
          <p:cNvSpPr>
            <a:spLocks noGrp="1"/>
          </p:cNvSpPr>
          <p:nvPr>
            <p:ph type="body" sz="quarter" idx="37" hasCustomPrompt="1"/>
          </p:nvPr>
        </p:nvSpPr>
        <p:spPr>
          <a:xfrm>
            <a:off x="5296343" y="10736244"/>
            <a:ext cx="3579783" cy="500455"/>
          </a:xfrm>
        </p:spPr>
        <p:txBody>
          <a:bodyPr lIns="0" rIns="0" anchor="ctr">
            <a:normAutofit/>
          </a:bodyPr>
          <a:lstStyle>
            <a:lvl1pPr marL="0" indent="0">
              <a:buNone/>
              <a:defRPr sz="1865" b="0">
                <a:solidFill>
                  <a:schemeClr val="bg1"/>
                </a:solidFill>
              </a:defRPr>
            </a:lvl1pPr>
            <a:lvl2pPr marL="456709" indent="0">
              <a:buNone/>
              <a:defRPr>
                <a:solidFill>
                  <a:schemeClr val="bg1"/>
                </a:solidFill>
              </a:defRPr>
            </a:lvl2pPr>
            <a:lvl3pPr marL="913417" indent="0">
              <a:buNone/>
              <a:defRPr>
                <a:solidFill>
                  <a:schemeClr val="bg1"/>
                </a:solidFill>
              </a:defRPr>
            </a:lvl3pPr>
            <a:lvl4pPr marL="1370126" indent="0">
              <a:buNone/>
              <a:defRPr>
                <a:solidFill>
                  <a:schemeClr val="bg1"/>
                </a:solidFill>
              </a:defRPr>
            </a:lvl4pPr>
            <a:lvl5pPr marL="1826834" indent="0">
              <a:buNone/>
              <a:defRPr>
                <a:solidFill>
                  <a:schemeClr val="bg1"/>
                </a:solidFill>
              </a:defRPr>
            </a:lvl5pPr>
          </a:lstStyle>
          <a:p>
            <a:pPr lvl="0"/>
            <a:r>
              <a:rPr lang="en-US" noProof="0"/>
              <a:t>[E-mail@e-mail.com]</a:t>
            </a:r>
          </a:p>
        </p:txBody>
      </p:sp>
      <p:sp>
        <p:nvSpPr>
          <p:cNvPr id="143" name="Text Placeholder 18" hidden="1">
            <a:extLst>
              <a:ext uri="{FF2B5EF4-FFF2-40B4-BE49-F238E27FC236}">
                <a16:creationId xmlns:a16="http://schemas.microsoft.com/office/drawing/2014/main" id="{D9890AB4-F0C2-C14A-AE40-76B0671D7726}"/>
              </a:ext>
            </a:extLst>
          </p:cNvPr>
          <p:cNvSpPr>
            <a:spLocks noGrp="1"/>
          </p:cNvSpPr>
          <p:nvPr>
            <p:ph type="body" sz="quarter" idx="38" hasCustomPrompt="1"/>
          </p:nvPr>
        </p:nvSpPr>
        <p:spPr>
          <a:xfrm>
            <a:off x="5296343" y="11363851"/>
            <a:ext cx="3579783" cy="500455"/>
          </a:xfrm>
        </p:spPr>
        <p:txBody>
          <a:bodyPr lIns="0" rIns="0" anchor="ctr">
            <a:normAutofit/>
          </a:bodyPr>
          <a:lstStyle>
            <a:lvl1pPr marL="0" indent="0">
              <a:buNone/>
              <a:defRPr sz="1865" b="0">
                <a:solidFill>
                  <a:schemeClr val="bg1"/>
                </a:solidFill>
              </a:defRPr>
            </a:lvl1pPr>
            <a:lvl2pPr marL="456709" indent="0">
              <a:buNone/>
              <a:defRPr>
                <a:solidFill>
                  <a:schemeClr val="bg1"/>
                </a:solidFill>
              </a:defRPr>
            </a:lvl2pPr>
            <a:lvl3pPr marL="913417" indent="0">
              <a:buNone/>
              <a:defRPr>
                <a:solidFill>
                  <a:schemeClr val="bg1"/>
                </a:solidFill>
              </a:defRPr>
            </a:lvl3pPr>
            <a:lvl4pPr marL="1370126" indent="0">
              <a:buNone/>
              <a:defRPr>
                <a:solidFill>
                  <a:schemeClr val="bg1"/>
                </a:solidFill>
              </a:defRPr>
            </a:lvl4pPr>
            <a:lvl5pPr marL="1826834" indent="0">
              <a:buNone/>
              <a:defRPr>
                <a:solidFill>
                  <a:schemeClr val="bg1"/>
                </a:solidFill>
              </a:defRPr>
            </a:lvl5pPr>
          </a:lstStyle>
          <a:p>
            <a:pPr lvl="0"/>
            <a:r>
              <a:rPr lang="en-US" noProof="0"/>
              <a:t>[Phone Number]</a:t>
            </a:r>
          </a:p>
        </p:txBody>
      </p:sp>
      <p:sp>
        <p:nvSpPr>
          <p:cNvPr id="66" name="Picture Placeholder 65">
            <a:extLst>
              <a:ext uri="{FF2B5EF4-FFF2-40B4-BE49-F238E27FC236}">
                <a16:creationId xmlns:a16="http://schemas.microsoft.com/office/drawing/2014/main" id="{D99AF921-7F38-AA4D-A86E-AAA8D030F264}"/>
              </a:ext>
            </a:extLst>
          </p:cNvPr>
          <p:cNvSpPr>
            <a:spLocks noGrp="1"/>
          </p:cNvSpPr>
          <p:nvPr>
            <p:ph type="pic" sz="quarter" idx="25"/>
          </p:nvPr>
        </p:nvSpPr>
        <p:spPr>
          <a:xfrm>
            <a:off x="7454160" y="220418"/>
            <a:ext cx="1491864" cy="1491864"/>
          </a:xfrm>
          <a:prstGeom prst="ellipse">
            <a:avLst/>
          </a:prstGeom>
          <a:solidFill>
            <a:schemeClr val="bg1"/>
          </a:solidFill>
          <a:ln>
            <a:solidFill>
              <a:schemeClr val="accent3">
                <a:lumMod val="50000"/>
              </a:schemeClr>
            </a:solidFill>
          </a:ln>
          <a:effectLst>
            <a:outerShdw blurRad="63500" sx="102000" sy="102000" algn="ctr" rotWithShape="0">
              <a:prstClr val="black">
                <a:alpha val="40000"/>
              </a:prstClr>
            </a:outerShdw>
          </a:effectLst>
        </p:spPr>
        <p:txBody>
          <a:bodyPr>
            <a:noAutofit/>
          </a:bodyPr>
          <a:lstStyle>
            <a:lvl1pPr marL="0" indent="0" algn="ctr">
              <a:buNone/>
              <a:defRPr sz="1332">
                <a:solidFill>
                  <a:schemeClr val="accent5">
                    <a:lumMod val="50000"/>
                  </a:schemeClr>
                </a:solidFill>
              </a:defRPr>
            </a:lvl1pPr>
          </a:lstStyle>
          <a:p>
            <a:r>
              <a:rPr lang="en-US" noProof="0"/>
              <a:t>Click icon to add picture</a:t>
            </a:r>
            <a:endParaRPr lang="en-US" noProof="0" dirty="0"/>
          </a:p>
        </p:txBody>
      </p:sp>
      <p:sp>
        <p:nvSpPr>
          <p:cNvPr id="306" name="Text Placeholder 25" hidden="1">
            <a:extLst>
              <a:ext uri="{FF2B5EF4-FFF2-40B4-BE49-F238E27FC236}">
                <a16:creationId xmlns:a16="http://schemas.microsoft.com/office/drawing/2014/main" id="{F296C2BF-1825-2C45-A87E-72A783A27BCE}"/>
              </a:ext>
            </a:extLst>
          </p:cNvPr>
          <p:cNvSpPr>
            <a:spLocks noGrp="1"/>
          </p:cNvSpPr>
          <p:nvPr>
            <p:ph type="body" sz="quarter" idx="41" hasCustomPrompt="1"/>
          </p:nvPr>
        </p:nvSpPr>
        <p:spPr>
          <a:xfrm>
            <a:off x="7206086" y="5801775"/>
            <a:ext cx="1767690" cy="198759"/>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POWERPOINT</a:t>
            </a:r>
          </a:p>
        </p:txBody>
      </p:sp>
      <p:sp>
        <p:nvSpPr>
          <p:cNvPr id="310" name="Text Placeholder 25" hidden="1">
            <a:extLst>
              <a:ext uri="{FF2B5EF4-FFF2-40B4-BE49-F238E27FC236}">
                <a16:creationId xmlns:a16="http://schemas.microsoft.com/office/drawing/2014/main" id="{847127D0-A2CA-244C-B0BB-449CC673F06E}"/>
              </a:ext>
            </a:extLst>
          </p:cNvPr>
          <p:cNvSpPr>
            <a:spLocks noGrp="1"/>
          </p:cNvSpPr>
          <p:nvPr>
            <p:ph type="body" sz="quarter" idx="42" hasCustomPrompt="1"/>
          </p:nvPr>
        </p:nvSpPr>
        <p:spPr>
          <a:xfrm>
            <a:off x="7206086" y="6035985"/>
            <a:ext cx="1767690" cy="198759"/>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SOCIAL MEDIA</a:t>
            </a:r>
          </a:p>
        </p:txBody>
      </p:sp>
      <p:sp>
        <p:nvSpPr>
          <p:cNvPr id="312" name="Text Placeholder 25" hidden="1">
            <a:extLst>
              <a:ext uri="{FF2B5EF4-FFF2-40B4-BE49-F238E27FC236}">
                <a16:creationId xmlns:a16="http://schemas.microsoft.com/office/drawing/2014/main" id="{977FAA94-5605-AD4B-8EC7-19418B74B7FC}"/>
              </a:ext>
            </a:extLst>
          </p:cNvPr>
          <p:cNvSpPr>
            <a:spLocks noGrp="1"/>
          </p:cNvSpPr>
          <p:nvPr>
            <p:ph type="body" sz="quarter" idx="43" hasCustomPrompt="1"/>
          </p:nvPr>
        </p:nvSpPr>
        <p:spPr>
          <a:xfrm>
            <a:off x="7206086" y="6263372"/>
            <a:ext cx="1767690" cy="198759"/>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TEAM MANAGEMENT</a:t>
            </a:r>
          </a:p>
        </p:txBody>
      </p:sp>
      <p:sp>
        <p:nvSpPr>
          <p:cNvPr id="317" name="Text Placeholder 25" hidden="1">
            <a:extLst>
              <a:ext uri="{FF2B5EF4-FFF2-40B4-BE49-F238E27FC236}">
                <a16:creationId xmlns:a16="http://schemas.microsoft.com/office/drawing/2014/main" id="{55B31FD5-2D4E-FB40-8D3B-9D64BB06ACEB}"/>
              </a:ext>
            </a:extLst>
          </p:cNvPr>
          <p:cNvSpPr>
            <a:spLocks noGrp="1"/>
          </p:cNvSpPr>
          <p:nvPr>
            <p:ph type="body" sz="quarter" idx="44" hasCustomPrompt="1"/>
          </p:nvPr>
        </p:nvSpPr>
        <p:spPr>
          <a:xfrm>
            <a:off x="7206086" y="5583387"/>
            <a:ext cx="1767690" cy="198759"/>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EXCEL</a:t>
            </a:r>
          </a:p>
        </p:txBody>
      </p:sp>
      <p:sp>
        <p:nvSpPr>
          <p:cNvPr id="318" name="Text Placeholder 25" hidden="1">
            <a:extLst>
              <a:ext uri="{FF2B5EF4-FFF2-40B4-BE49-F238E27FC236}">
                <a16:creationId xmlns:a16="http://schemas.microsoft.com/office/drawing/2014/main" id="{ACC18595-C5AA-D643-9CE9-8E035BE3CBCF}"/>
              </a:ext>
            </a:extLst>
          </p:cNvPr>
          <p:cNvSpPr>
            <a:spLocks noGrp="1"/>
          </p:cNvSpPr>
          <p:nvPr>
            <p:ph type="body" sz="quarter" idx="45" hasCustomPrompt="1"/>
          </p:nvPr>
        </p:nvSpPr>
        <p:spPr>
          <a:xfrm>
            <a:off x="7206086" y="5339801"/>
            <a:ext cx="1767690" cy="198759"/>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WORD</a:t>
            </a:r>
          </a:p>
        </p:txBody>
      </p:sp>
      <p:sp>
        <p:nvSpPr>
          <p:cNvPr id="336" name="Text Placeholder 25" hidden="1">
            <a:extLst>
              <a:ext uri="{FF2B5EF4-FFF2-40B4-BE49-F238E27FC236}">
                <a16:creationId xmlns:a16="http://schemas.microsoft.com/office/drawing/2014/main" id="{8AE7172C-56DA-214E-A8DD-40FE03883127}"/>
              </a:ext>
            </a:extLst>
          </p:cNvPr>
          <p:cNvSpPr>
            <a:spLocks noGrp="1"/>
          </p:cNvSpPr>
          <p:nvPr>
            <p:ph type="body" sz="quarter" idx="46" hasCustomPrompt="1"/>
          </p:nvPr>
        </p:nvSpPr>
        <p:spPr>
          <a:xfrm>
            <a:off x="7206086" y="7171907"/>
            <a:ext cx="1767690" cy="249263"/>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ENGLISH</a:t>
            </a:r>
          </a:p>
        </p:txBody>
      </p:sp>
      <p:sp>
        <p:nvSpPr>
          <p:cNvPr id="337" name="Text Placeholder 25" hidden="1">
            <a:extLst>
              <a:ext uri="{FF2B5EF4-FFF2-40B4-BE49-F238E27FC236}">
                <a16:creationId xmlns:a16="http://schemas.microsoft.com/office/drawing/2014/main" id="{A97B1250-9241-564A-A4AB-2492DD96A3E1}"/>
              </a:ext>
            </a:extLst>
          </p:cNvPr>
          <p:cNvSpPr>
            <a:spLocks noGrp="1"/>
          </p:cNvSpPr>
          <p:nvPr>
            <p:ph type="body" sz="quarter" idx="47" hasCustomPrompt="1"/>
          </p:nvPr>
        </p:nvSpPr>
        <p:spPr>
          <a:xfrm>
            <a:off x="7206086" y="7528889"/>
            <a:ext cx="1767690" cy="249263"/>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FRENCH</a:t>
            </a:r>
          </a:p>
        </p:txBody>
      </p:sp>
      <p:sp>
        <p:nvSpPr>
          <p:cNvPr id="338" name="Text Placeholder 25" hidden="1">
            <a:extLst>
              <a:ext uri="{FF2B5EF4-FFF2-40B4-BE49-F238E27FC236}">
                <a16:creationId xmlns:a16="http://schemas.microsoft.com/office/drawing/2014/main" id="{B200B1D1-4434-5E49-8BFF-B6FF720E1DD5}"/>
              </a:ext>
            </a:extLst>
          </p:cNvPr>
          <p:cNvSpPr>
            <a:spLocks noGrp="1"/>
          </p:cNvSpPr>
          <p:nvPr>
            <p:ph type="body" sz="quarter" idx="48" hasCustomPrompt="1"/>
          </p:nvPr>
        </p:nvSpPr>
        <p:spPr>
          <a:xfrm>
            <a:off x="7206086" y="7889093"/>
            <a:ext cx="1767690" cy="249263"/>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SPANISH</a:t>
            </a:r>
          </a:p>
        </p:txBody>
      </p:sp>
      <p:sp>
        <p:nvSpPr>
          <p:cNvPr id="339" name="Text Placeholder 25" hidden="1">
            <a:extLst>
              <a:ext uri="{FF2B5EF4-FFF2-40B4-BE49-F238E27FC236}">
                <a16:creationId xmlns:a16="http://schemas.microsoft.com/office/drawing/2014/main" id="{C4DC3A9C-1AC5-5343-ACF6-AFB45AB7A464}"/>
              </a:ext>
            </a:extLst>
          </p:cNvPr>
          <p:cNvSpPr>
            <a:spLocks noGrp="1"/>
          </p:cNvSpPr>
          <p:nvPr>
            <p:ph type="body" sz="quarter" idx="49" hasCustomPrompt="1"/>
          </p:nvPr>
        </p:nvSpPr>
        <p:spPr>
          <a:xfrm>
            <a:off x="796340" y="10852034"/>
            <a:ext cx="1930764" cy="349994"/>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MANAGEMENT</a:t>
            </a:r>
          </a:p>
        </p:txBody>
      </p:sp>
      <p:sp>
        <p:nvSpPr>
          <p:cNvPr id="340" name="Text Placeholder 25" hidden="1">
            <a:extLst>
              <a:ext uri="{FF2B5EF4-FFF2-40B4-BE49-F238E27FC236}">
                <a16:creationId xmlns:a16="http://schemas.microsoft.com/office/drawing/2014/main" id="{6004AFFB-6BAF-924B-A5F2-CA7B7E10E574}"/>
              </a:ext>
            </a:extLst>
          </p:cNvPr>
          <p:cNvSpPr>
            <a:spLocks noGrp="1"/>
          </p:cNvSpPr>
          <p:nvPr>
            <p:ph type="body" sz="quarter" idx="50" hasCustomPrompt="1"/>
          </p:nvPr>
        </p:nvSpPr>
        <p:spPr>
          <a:xfrm>
            <a:off x="796340" y="11209016"/>
            <a:ext cx="1930764" cy="349994"/>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DESIGN</a:t>
            </a:r>
          </a:p>
        </p:txBody>
      </p:sp>
      <p:sp>
        <p:nvSpPr>
          <p:cNvPr id="341" name="Text Placeholder 25" hidden="1">
            <a:extLst>
              <a:ext uri="{FF2B5EF4-FFF2-40B4-BE49-F238E27FC236}">
                <a16:creationId xmlns:a16="http://schemas.microsoft.com/office/drawing/2014/main" id="{1E9B43B5-9A43-B448-95A4-FDD649321FCA}"/>
              </a:ext>
            </a:extLst>
          </p:cNvPr>
          <p:cNvSpPr>
            <a:spLocks noGrp="1"/>
          </p:cNvSpPr>
          <p:nvPr>
            <p:ph type="body" sz="quarter" idx="51" hasCustomPrompt="1"/>
          </p:nvPr>
        </p:nvSpPr>
        <p:spPr>
          <a:xfrm>
            <a:off x="796340" y="11585130"/>
            <a:ext cx="1930764" cy="318176"/>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DEVELOPMENT</a:t>
            </a:r>
          </a:p>
        </p:txBody>
      </p:sp>
      <p:sp>
        <p:nvSpPr>
          <p:cNvPr id="342" name="Text Placeholder 25" hidden="1">
            <a:extLst>
              <a:ext uri="{FF2B5EF4-FFF2-40B4-BE49-F238E27FC236}">
                <a16:creationId xmlns:a16="http://schemas.microsoft.com/office/drawing/2014/main" id="{1ACF054A-3D21-D642-B4C6-DB5BDAC19274}"/>
              </a:ext>
            </a:extLst>
          </p:cNvPr>
          <p:cNvSpPr>
            <a:spLocks noGrp="1"/>
          </p:cNvSpPr>
          <p:nvPr>
            <p:ph type="body" sz="quarter" idx="52" hasCustomPrompt="1"/>
          </p:nvPr>
        </p:nvSpPr>
        <p:spPr>
          <a:xfrm>
            <a:off x="796340" y="10114626"/>
            <a:ext cx="1930764" cy="384993"/>
          </a:xfrm>
        </p:spPr>
        <p:txBody>
          <a:bodyPr lIns="0" rIns="0" anchor="ctr">
            <a:noAutofit/>
          </a:bodyPr>
          <a:lstStyle>
            <a:lvl1pPr marL="0" indent="0">
              <a:buNone/>
              <a:defRPr sz="1598">
                <a:solidFill>
                  <a:schemeClr val="bg1"/>
                </a:solidFill>
                <a:latin typeface="+mn-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ABILITIES</a:t>
            </a:r>
          </a:p>
        </p:txBody>
      </p:sp>
      <p:sp>
        <p:nvSpPr>
          <p:cNvPr id="343" name="Text Placeholder 25" hidden="1">
            <a:extLst>
              <a:ext uri="{FF2B5EF4-FFF2-40B4-BE49-F238E27FC236}">
                <a16:creationId xmlns:a16="http://schemas.microsoft.com/office/drawing/2014/main" id="{7C941C70-D057-D04B-BD74-348163471A70}"/>
              </a:ext>
            </a:extLst>
          </p:cNvPr>
          <p:cNvSpPr>
            <a:spLocks noGrp="1"/>
          </p:cNvSpPr>
          <p:nvPr>
            <p:ph type="body" sz="quarter" idx="53" hasCustomPrompt="1"/>
          </p:nvPr>
        </p:nvSpPr>
        <p:spPr>
          <a:xfrm>
            <a:off x="796340" y="10493104"/>
            <a:ext cx="1930764" cy="349994"/>
          </a:xfrm>
        </p:spPr>
        <p:txBody>
          <a:bodyPr lIns="0" rIns="0" anchor="ctr">
            <a:noAutofit/>
          </a:bodyPr>
          <a:lstStyle>
            <a:lvl1pPr marL="0" indent="0">
              <a:buNone/>
              <a:defRPr sz="1332">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MARKETING</a:t>
            </a:r>
          </a:p>
        </p:txBody>
      </p:sp>
      <p:sp>
        <p:nvSpPr>
          <p:cNvPr id="344" name="Text Placeholder 25" hidden="1">
            <a:extLst>
              <a:ext uri="{FF2B5EF4-FFF2-40B4-BE49-F238E27FC236}">
                <a16:creationId xmlns:a16="http://schemas.microsoft.com/office/drawing/2014/main" id="{CF61B5C1-8C61-1143-9083-AD58E1C749FA}"/>
              </a:ext>
            </a:extLst>
          </p:cNvPr>
          <p:cNvSpPr>
            <a:spLocks noGrp="1"/>
          </p:cNvSpPr>
          <p:nvPr>
            <p:ph type="body" sz="quarter" idx="54" hasCustomPrompt="1"/>
          </p:nvPr>
        </p:nvSpPr>
        <p:spPr>
          <a:xfrm>
            <a:off x="2789329" y="10869605"/>
            <a:ext cx="1418976" cy="305140"/>
          </a:xfrm>
        </p:spPr>
        <p:txBody>
          <a:bodyPr lIns="0" rIns="0" anchor="ctr">
            <a:noAutofit/>
          </a:bodyPr>
          <a:lstStyle>
            <a:lvl1pPr marL="0" indent="0" algn="ctr">
              <a:buNone/>
              <a:defRPr sz="1865" b="1">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10</a:t>
            </a:r>
          </a:p>
        </p:txBody>
      </p:sp>
      <p:sp>
        <p:nvSpPr>
          <p:cNvPr id="345" name="Text Placeholder 25" hidden="1">
            <a:extLst>
              <a:ext uri="{FF2B5EF4-FFF2-40B4-BE49-F238E27FC236}">
                <a16:creationId xmlns:a16="http://schemas.microsoft.com/office/drawing/2014/main" id="{0B7D9C94-0A2C-3B4E-8B05-B7547A9A0E78}"/>
              </a:ext>
            </a:extLst>
          </p:cNvPr>
          <p:cNvSpPr>
            <a:spLocks noGrp="1"/>
          </p:cNvSpPr>
          <p:nvPr>
            <p:ph type="body" sz="quarter" idx="55" hasCustomPrompt="1"/>
          </p:nvPr>
        </p:nvSpPr>
        <p:spPr>
          <a:xfrm>
            <a:off x="2789329" y="11237097"/>
            <a:ext cx="1418976" cy="305140"/>
          </a:xfrm>
        </p:spPr>
        <p:txBody>
          <a:bodyPr lIns="0" rIns="0" anchor="ctr">
            <a:noAutofit/>
          </a:bodyPr>
          <a:lstStyle>
            <a:lvl1pPr marL="0" indent="0" algn="ctr">
              <a:buNone/>
              <a:defRPr sz="1865" b="1">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7</a:t>
            </a:r>
          </a:p>
        </p:txBody>
      </p:sp>
      <p:sp>
        <p:nvSpPr>
          <p:cNvPr id="346" name="Text Placeholder 25" hidden="1">
            <a:extLst>
              <a:ext uri="{FF2B5EF4-FFF2-40B4-BE49-F238E27FC236}">
                <a16:creationId xmlns:a16="http://schemas.microsoft.com/office/drawing/2014/main" id="{CCE3AE9C-BC12-B743-BF3F-A8308EFB290C}"/>
              </a:ext>
            </a:extLst>
          </p:cNvPr>
          <p:cNvSpPr>
            <a:spLocks noGrp="1"/>
          </p:cNvSpPr>
          <p:nvPr>
            <p:ph type="body" sz="quarter" idx="56" hasCustomPrompt="1"/>
          </p:nvPr>
        </p:nvSpPr>
        <p:spPr>
          <a:xfrm>
            <a:off x="2789329" y="11586512"/>
            <a:ext cx="1418976" cy="305140"/>
          </a:xfrm>
        </p:spPr>
        <p:txBody>
          <a:bodyPr lIns="0" rIns="0" anchor="ctr">
            <a:noAutofit/>
          </a:bodyPr>
          <a:lstStyle>
            <a:lvl1pPr marL="0" indent="0" algn="ctr">
              <a:buNone/>
              <a:defRPr sz="1865" b="1">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3.5</a:t>
            </a:r>
          </a:p>
        </p:txBody>
      </p:sp>
      <p:sp>
        <p:nvSpPr>
          <p:cNvPr id="347" name="Text Placeholder 25" hidden="1">
            <a:extLst>
              <a:ext uri="{FF2B5EF4-FFF2-40B4-BE49-F238E27FC236}">
                <a16:creationId xmlns:a16="http://schemas.microsoft.com/office/drawing/2014/main" id="{F1D2929D-A8D7-274A-A253-E4556D470E75}"/>
              </a:ext>
            </a:extLst>
          </p:cNvPr>
          <p:cNvSpPr>
            <a:spLocks noGrp="1"/>
          </p:cNvSpPr>
          <p:nvPr>
            <p:ph type="body" sz="quarter" idx="57" hasCustomPrompt="1"/>
          </p:nvPr>
        </p:nvSpPr>
        <p:spPr>
          <a:xfrm>
            <a:off x="2789329" y="10529431"/>
            <a:ext cx="1418976" cy="305140"/>
          </a:xfrm>
        </p:spPr>
        <p:txBody>
          <a:bodyPr lIns="0" rIns="0" anchor="ctr">
            <a:noAutofit/>
          </a:bodyPr>
          <a:lstStyle>
            <a:lvl1pPr marL="0" indent="0" algn="ctr">
              <a:buNone/>
              <a:defRPr sz="1865" b="1">
                <a:solidFill>
                  <a:schemeClr val="bg1"/>
                </a:solidFill>
                <a:latin typeface="+mj-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8</a:t>
            </a:r>
          </a:p>
        </p:txBody>
      </p:sp>
      <p:sp>
        <p:nvSpPr>
          <p:cNvPr id="348" name="Text Placeholder 25" hidden="1">
            <a:extLst>
              <a:ext uri="{FF2B5EF4-FFF2-40B4-BE49-F238E27FC236}">
                <a16:creationId xmlns:a16="http://schemas.microsoft.com/office/drawing/2014/main" id="{E4C42072-2D54-8942-9963-4138F93D9F7A}"/>
              </a:ext>
            </a:extLst>
          </p:cNvPr>
          <p:cNvSpPr>
            <a:spLocks noGrp="1"/>
          </p:cNvSpPr>
          <p:nvPr>
            <p:ph type="body" sz="quarter" idx="58" hasCustomPrompt="1"/>
          </p:nvPr>
        </p:nvSpPr>
        <p:spPr>
          <a:xfrm>
            <a:off x="2789815" y="10114627"/>
            <a:ext cx="1454486" cy="394001"/>
          </a:xfrm>
        </p:spPr>
        <p:txBody>
          <a:bodyPr lIns="0" rIns="0" anchor="ctr">
            <a:noAutofit/>
          </a:bodyPr>
          <a:lstStyle>
            <a:lvl1pPr marL="0" indent="0" algn="ctr">
              <a:buNone/>
              <a:defRPr sz="1332">
                <a:solidFill>
                  <a:schemeClr val="bg1"/>
                </a:solidFill>
                <a:latin typeface="+mn-lt"/>
              </a:defRPr>
            </a:lvl1pPr>
            <a:lvl2pPr marL="456709" indent="0">
              <a:buNone/>
              <a:defRPr sz="1332">
                <a:solidFill>
                  <a:schemeClr val="bg1"/>
                </a:solidFill>
                <a:latin typeface="+mj-lt"/>
              </a:defRPr>
            </a:lvl2pPr>
            <a:lvl3pPr marL="913417" indent="0">
              <a:buNone/>
              <a:defRPr sz="1332">
                <a:solidFill>
                  <a:schemeClr val="bg1"/>
                </a:solidFill>
                <a:latin typeface="+mj-lt"/>
              </a:defRPr>
            </a:lvl3pPr>
            <a:lvl4pPr marL="1370126" indent="0">
              <a:buNone/>
              <a:defRPr sz="1332">
                <a:solidFill>
                  <a:schemeClr val="bg1"/>
                </a:solidFill>
                <a:latin typeface="+mj-lt"/>
              </a:defRPr>
            </a:lvl4pPr>
            <a:lvl5pPr marL="1826834" indent="0">
              <a:buNone/>
              <a:defRPr sz="1332">
                <a:solidFill>
                  <a:schemeClr val="bg1"/>
                </a:solidFill>
                <a:latin typeface="+mj-lt"/>
              </a:defRPr>
            </a:lvl5pPr>
          </a:lstStyle>
          <a:p>
            <a:pPr lvl="0"/>
            <a:r>
              <a:rPr lang="en-US" noProof="0"/>
              <a:t>YEARS OF EXPERIENCE</a:t>
            </a:r>
          </a:p>
        </p:txBody>
      </p:sp>
      <p:cxnSp>
        <p:nvCxnSpPr>
          <p:cNvPr id="355" name="Straight Connector 354" hidden="1">
            <a:extLst>
              <a:ext uri="{FF2B5EF4-FFF2-40B4-BE49-F238E27FC236}">
                <a16:creationId xmlns:a16="http://schemas.microsoft.com/office/drawing/2014/main" id="{DF98499B-F2A5-CA4E-943A-53F88D825970}"/>
              </a:ext>
            </a:extLst>
          </p:cNvPr>
          <p:cNvCxnSpPr>
            <a:cxnSpLocks/>
          </p:cNvCxnSpPr>
          <p:nvPr userDrawn="1"/>
        </p:nvCxnSpPr>
        <p:spPr>
          <a:xfrm>
            <a:off x="0" y="1494010"/>
            <a:ext cx="913447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1" name="Text Placeholder 60" hidden="1">
            <a:extLst>
              <a:ext uri="{FF2B5EF4-FFF2-40B4-BE49-F238E27FC236}">
                <a16:creationId xmlns:a16="http://schemas.microsoft.com/office/drawing/2014/main" id="{17521193-60AC-664A-A033-8AA4404C6AAF}"/>
              </a:ext>
            </a:extLst>
          </p:cNvPr>
          <p:cNvSpPr>
            <a:spLocks noGrp="1"/>
          </p:cNvSpPr>
          <p:nvPr>
            <p:ph type="body" sz="quarter" idx="59" hasCustomPrompt="1"/>
          </p:nvPr>
        </p:nvSpPr>
        <p:spPr>
          <a:xfrm>
            <a:off x="4614942" y="1526641"/>
            <a:ext cx="3546050" cy="400259"/>
          </a:xfrm>
        </p:spPr>
        <p:txBody>
          <a:bodyPr lIns="0" anchor="ctr">
            <a:noAutofit/>
          </a:bodyPr>
          <a:lstStyle>
            <a:lvl1pPr marL="0" indent="0">
              <a:buNone/>
              <a:defRPr sz="1598">
                <a:solidFill>
                  <a:schemeClr val="bg1"/>
                </a:solidFill>
              </a:defRPr>
            </a:lvl1pPr>
            <a:lvl2pPr marL="456709" indent="0">
              <a:buNone/>
              <a:defRPr sz="1598">
                <a:solidFill>
                  <a:schemeClr val="bg1"/>
                </a:solidFill>
              </a:defRPr>
            </a:lvl2pPr>
            <a:lvl3pPr marL="913417" indent="0">
              <a:buNone/>
              <a:defRPr sz="1598">
                <a:solidFill>
                  <a:schemeClr val="bg1"/>
                </a:solidFill>
              </a:defRPr>
            </a:lvl3pPr>
            <a:lvl4pPr marL="1370126" indent="0">
              <a:buNone/>
              <a:defRPr sz="1598">
                <a:solidFill>
                  <a:schemeClr val="bg1"/>
                </a:solidFill>
              </a:defRPr>
            </a:lvl4pPr>
            <a:lvl5pPr marL="1826834" indent="0">
              <a:buNone/>
              <a:defRPr sz="1598">
                <a:solidFill>
                  <a:schemeClr val="bg1"/>
                </a:solidFill>
              </a:defRPr>
            </a:lvl5pPr>
          </a:lstStyle>
          <a:p>
            <a:pPr lvl="0"/>
            <a:r>
              <a:rPr lang="en-US" noProof="0"/>
              <a:t>INTERNATIONAL EXPERIENCE</a:t>
            </a:r>
          </a:p>
        </p:txBody>
      </p:sp>
      <p:sp>
        <p:nvSpPr>
          <p:cNvPr id="359" name="Text Placeholder 60" hidden="1">
            <a:extLst>
              <a:ext uri="{FF2B5EF4-FFF2-40B4-BE49-F238E27FC236}">
                <a16:creationId xmlns:a16="http://schemas.microsoft.com/office/drawing/2014/main" id="{412CE960-3495-1F42-80A3-840D05EC91C6}"/>
              </a:ext>
            </a:extLst>
          </p:cNvPr>
          <p:cNvSpPr>
            <a:spLocks noGrp="1"/>
          </p:cNvSpPr>
          <p:nvPr>
            <p:ph type="body" sz="quarter" idx="60" hasCustomPrompt="1"/>
          </p:nvPr>
        </p:nvSpPr>
        <p:spPr>
          <a:xfrm>
            <a:off x="4614942" y="4824422"/>
            <a:ext cx="3546050" cy="400259"/>
          </a:xfrm>
        </p:spPr>
        <p:txBody>
          <a:bodyPr lIns="0" anchor="ctr">
            <a:noAutofit/>
          </a:bodyPr>
          <a:lstStyle>
            <a:lvl1pPr marL="0" indent="0">
              <a:buNone/>
              <a:defRPr sz="1598">
                <a:solidFill>
                  <a:schemeClr val="bg1"/>
                </a:solidFill>
              </a:defRPr>
            </a:lvl1pPr>
            <a:lvl2pPr marL="456709" indent="0">
              <a:buNone/>
              <a:defRPr sz="1598">
                <a:solidFill>
                  <a:schemeClr val="bg1"/>
                </a:solidFill>
              </a:defRPr>
            </a:lvl2pPr>
            <a:lvl3pPr marL="913417" indent="0">
              <a:buNone/>
              <a:defRPr sz="1598">
                <a:solidFill>
                  <a:schemeClr val="bg1"/>
                </a:solidFill>
              </a:defRPr>
            </a:lvl3pPr>
            <a:lvl4pPr marL="1370126" indent="0">
              <a:buNone/>
              <a:defRPr sz="1598">
                <a:solidFill>
                  <a:schemeClr val="bg1"/>
                </a:solidFill>
              </a:defRPr>
            </a:lvl4pPr>
            <a:lvl5pPr marL="1826834" indent="0">
              <a:buNone/>
              <a:defRPr sz="1598">
                <a:solidFill>
                  <a:schemeClr val="bg1"/>
                </a:solidFill>
              </a:defRPr>
            </a:lvl5pPr>
          </a:lstStyle>
          <a:p>
            <a:pPr lvl="0"/>
            <a:r>
              <a:rPr lang="en-US" noProof="0"/>
              <a:t>SKILLS</a:t>
            </a:r>
          </a:p>
        </p:txBody>
      </p:sp>
      <p:sp>
        <p:nvSpPr>
          <p:cNvPr id="360" name="Text Placeholder 60" hidden="1">
            <a:extLst>
              <a:ext uri="{FF2B5EF4-FFF2-40B4-BE49-F238E27FC236}">
                <a16:creationId xmlns:a16="http://schemas.microsoft.com/office/drawing/2014/main" id="{08F6B783-82B6-B242-AA40-D9F7AE3B8CEC}"/>
              </a:ext>
            </a:extLst>
          </p:cNvPr>
          <p:cNvSpPr>
            <a:spLocks noGrp="1"/>
          </p:cNvSpPr>
          <p:nvPr>
            <p:ph type="body" sz="quarter" idx="61" hasCustomPrompt="1"/>
          </p:nvPr>
        </p:nvSpPr>
        <p:spPr>
          <a:xfrm>
            <a:off x="4614942" y="6679423"/>
            <a:ext cx="3546050" cy="400259"/>
          </a:xfrm>
        </p:spPr>
        <p:txBody>
          <a:bodyPr lIns="0" anchor="ctr">
            <a:noAutofit/>
          </a:bodyPr>
          <a:lstStyle>
            <a:lvl1pPr marL="0" indent="0">
              <a:buNone/>
              <a:defRPr sz="1598">
                <a:solidFill>
                  <a:schemeClr val="bg1"/>
                </a:solidFill>
              </a:defRPr>
            </a:lvl1pPr>
            <a:lvl2pPr marL="456709" indent="0">
              <a:buNone/>
              <a:defRPr sz="1598">
                <a:solidFill>
                  <a:schemeClr val="bg1"/>
                </a:solidFill>
              </a:defRPr>
            </a:lvl2pPr>
            <a:lvl3pPr marL="913417" indent="0">
              <a:buNone/>
              <a:defRPr sz="1598">
                <a:solidFill>
                  <a:schemeClr val="bg1"/>
                </a:solidFill>
              </a:defRPr>
            </a:lvl3pPr>
            <a:lvl4pPr marL="1370126" indent="0">
              <a:buNone/>
              <a:defRPr sz="1598">
                <a:solidFill>
                  <a:schemeClr val="bg1"/>
                </a:solidFill>
              </a:defRPr>
            </a:lvl4pPr>
            <a:lvl5pPr marL="1826834" indent="0">
              <a:buNone/>
              <a:defRPr sz="1598">
                <a:solidFill>
                  <a:schemeClr val="bg1"/>
                </a:solidFill>
              </a:defRPr>
            </a:lvl5pPr>
          </a:lstStyle>
          <a:p>
            <a:pPr lvl="0"/>
            <a:r>
              <a:rPr lang="en-US" noProof="0"/>
              <a:t>LANGUAGES</a:t>
            </a:r>
          </a:p>
        </p:txBody>
      </p:sp>
    </p:spTree>
    <p:extLst>
      <p:ext uri="{BB962C8B-B14F-4D97-AF65-F5344CB8AC3E}">
        <p14:creationId xmlns:p14="http://schemas.microsoft.com/office/powerpoint/2010/main" val="2072580236"/>
      </p:ext>
    </p:extLst>
  </p:cSld>
  <p:clrMapOvr>
    <a:masterClrMapping/>
  </p:clrMapOvr>
  <p:extLst>
    <p:ext uri="{DCECCB84-F9BA-43D5-87BE-67443E8EF086}">
      <p15:sldGuideLst xmlns:p15="http://schemas.microsoft.com/office/powerpoint/2012/main">
        <p15:guide id="1" orient="horz" pos="3836" userDrawn="1">
          <p15:clr>
            <a:srgbClr val="FBAE40"/>
          </p15:clr>
        </p15:guide>
        <p15:guide id="2" pos="2877"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7996" y="648439"/>
            <a:ext cx="7878485" cy="23541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7996" y="3242175"/>
            <a:ext cx="7878485" cy="77276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7996" y="11288411"/>
            <a:ext cx="2055257" cy="648435"/>
          </a:xfrm>
          <a:prstGeom prst="rect">
            <a:avLst/>
          </a:prstGeom>
        </p:spPr>
        <p:txBody>
          <a:bodyPr vert="horz" lIns="91440" tIns="45720" rIns="91440" bIns="45720" rtlCol="0" anchor="ctr"/>
          <a:lstStyle>
            <a:lvl1pPr algn="l">
              <a:defRPr sz="1199">
                <a:solidFill>
                  <a:schemeClr val="tx1">
                    <a:tint val="75000"/>
                  </a:schemeClr>
                </a:solidFill>
              </a:defRPr>
            </a:lvl1pPr>
          </a:lstStyle>
          <a:p>
            <a:fld id="{612E597E-2F4F-2747-A9DF-6BACAD15E325}" type="datetimeFigureOut">
              <a:rPr lang="en-US" smtClean="0"/>
              <a:t>1/23/2025</a:t>
            </a:fld>
            <a:endParaRPr lang="en-US" dirty="0"/>
          </a:p>
        </p:txBody>
      </p:sp>
      <p:sp>
        <p:nvSpPr>
          <p:cNvPr id="5" name="Footer Placeholder 4"/>
          <p:cNvSpPr>
            <a:spLocks noGrp="1"/>
          </p:cNvSpPr>
          <p:nvPr>
            <p:ph type="ftr" sz="quarter" idx="3"/>
          </p:nvPr>
        </p:nvSpPr>
        <p:spPr>
          <a:xfrm>
            <a:off x="3025796" y="11288411"/>
            <a:ext cx="3082885" cy="648435"/>
          </a:xfrm>
          <a:prstGeom prst="rect">
            <a:avLst/>
          </a:prstGeom>
        </p:spPr>
        <p:txBody>
          <a:bodyPr vert="horz" lIns="91440" tIns="45720" rIns="91440" bIns="45720" rtlCol="0" anchor="ctr"/>
          <a:lstStyle>
            <a:lvl1pPr algn="ctr">
              <a:defRPr sz="119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1224" y="11288411"/>
            <a:ext cx="2055257" cy="648435"/>
          </a:xfrm>
          <a:prstGeom prst="rect">
            <a:avLst/>
          </a:prstGeom>
        </p:spPr>
        <p:txBody>
          <a:bodyPr vert="horz" lIns="91440" tIns="45720" rIns="91440" bIns="45720" rtlCol="0" anchor="ctr"/>
          <a:lstStyle>
            <a:lvl1pPr algn="r">
              <a:defRPr sz="1199">
                <a:solidFill>
                  <a:schemeClr val="tx1">
                    <a:tint val="75000"/>
                  </a:schemeClr>
                </a:solidFill>
              </a:defRPr>
            </a:lvl1pPr>
          </a:lstStyle>
          <a:p>
            <a:fld id="{66FD580D-DD1F-2749-85C8-F9883E4B5E50}" type="slidenum">
              <a:rPr lang="en-US" smtClean="0"/>
              <a:t>‹#›</a:t>
            </a:fld>
            <a:endParaRPr lang="en-US" dirty="0"/>
          </a:p>
        </p:txBody>
      </p:sp>
    </p:spTree>
    <p:extLst>
      <p:ext uri="{BB962C8B-B14F-4D97-AF65-F5344CB8AC3E}">
        <p14:creationId xmlns:p14="http://schemas.microsoft.com/office/powerpoint/2010/main" val="4086918882"/>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3417" rtl="0" eaLnBrk="1" latinLnBrk="0" hangingPunct="1">
        <a:lnSpc>
          <a:spcPct val="90000"/>
        </a:lnSpc>
        <a:spcBef>
          <a:spcPct val="0"/>
        </a:spcBef>
        <a:buNone/>
        <a:defRPr sz="4395" kern="1200">
          <a:solidFill>
            <a:schemeClr val="tx1"/>
          </a:solidFill>
          <a:latin typeface="+mj-lt"/>
          <a:ea typeface="+mj-ea"/>
          <a:cs typeface="+mj-cs"/>
        </a:defRPr>
      </a:lvl1pPr>
    </p:titleStyle>
    <p:bodyStyle>
      <a:lvl1pPr marL="228354" indent="-228354" algn="l" defTabSz="913417" rtl="0" eaLnBrk="1" latinLnBrk="0" hangingPunct="1">
        <a:lnSpc>
          <a:spcPct val="90000"/>
        </a:lnSpc>
        <a:spcBef>
          <a:spcPts val="999"/>
        </a:spcBef>
        <a:buFont typeface="Arial" panose="020B0604020202020204" pitchFamily="34" charset="0"/>
        <a:buChar char="•"/>
        <a:defRPr sz="2797" kern="1200">
          <a:solidFill>
            <a:schemeClr val="tx1"/>
          </a:solidFill>
          <a:latin typeface="+mn-lt"/>
          <a:ea typeface="+mn-ea"/>
          <a:cs typeface="+mn-cs"/>
        </a:defRPr>
      </a:lvl1pPr>
      <a:lvl2pPr marL="685063" indent="-228354" algn="l" defTabSz="913417" rtl="0" eaLnBrk="1" latinLnBrk="0" hangingPunct="1">
        <a:lnSpc>
          <a:spcPct val="90000"/>
        </a:lnSpc>
        <a:spcBef>
          <a:spcPts val="499"/>
        </a:spcBef>
        <a:buFont typeface="Arial" panose="020B0604020202020204" pitchFamily="34" charset="0"/>
        <a:buChar char="•"/>
        <a:defRPr sz="2397" kern="1200">
          <a:solidFill>
            <a:schemeClr val="tx1"/>
          </a:solidFill>
          <a:latin typeface="+mn-lt"/>
          <a:ea typeface="+mn-ea"/>
          <a:cs typeface="+mn-cs"/>
        </a:defRPr>
      </a:lvl2pPr>
      <a:lvl3pPr marL="1141771" indent="-228354" algn="l" defTabSz="913417" rtl="0" eaLnBrk="1" latinLnBrk="0" hangingPunct="1">
        <a:lnSpc>
          <a:spcPct val="90000"/>
        </a:lnSpc>
        <a:spcBef>
          <a:spcPts val="499"/>
        </a:spcBef>
        <a:buFont typeface="Arial" panose="020B0604020202020204" pitchFamily="34" charset="0"/>
        <a:buChar char="•"/>
        <a:defRPr sz="1998" kern="1200">
          <a:solidFill>
            <a:schemeClr val="tx1"/>
          </a:solidFill>
          <a:latin typeface="+mn-lt"/>
          <a:ea typeface="+mn-ea"/>
          <a:cs typeface="+mn-cs"/>
        </a:defRPr>
      </a:lvl3pPr>
      <a:lvl4pPr marL="1598480"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4pPr>
      <a:lvl5pPr marL="2055188"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5pPr>
      <a:lvl6pPr marL="2511897"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6pPr>
      <a:lvl7pPr marL="2968605"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7pPr>
      <a:lvl8pPr marL="3425314"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8pPr>
      <a:lvl9pPr marL="3882022"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9pPr>
    </p:bodyStyle>
    <p:otherStyle>
      <a:defPPr>
        <a:defRPr lang="en-US"/>
      </a:defPPr>
      <a:lvl1pPr marL="0" algn="l" defTabSz="913417" rtl="0" eaLnBrk="1" latinLnBrk="0" hangingPunct="1">
        <a:defRPr sz="1798" kern="1200">
          <a:solidFill>
            <a:schemeClr val="tx1"/>
          </a:solidFill>
          <a:latin typeface="+mn-lt"/>
          <a:ea typeface="+mn-ea"/>
          <a:cs typeface="+mn-cs"/>
        </a:defRPr>
      </a:lvl1pPr>
      <a:lvl2pPr marL="456709" algn="l" defTabSz="913417" rtl="0" eaLnBrk="1" latinLnBrk="0" hangingPunct="1">
        <a:defRPr sz="1798" kern="1200">
          <a:solidFill>
            <a:schemeClr val="tx1"/>
          </a:solidFill>
          <a:latin typeface="+mn-lt"/>
          <a:ea typeface="+mn-ea"/>
          <a:cs typeface="+mn-cs"/>
        </a:defRPr>
      </a:lvl2pPr>
      <a:lvl3pPr marL="913417" algn="l" defTabSz="913417" rtl="0" eaLnBrk="1" latinLnBrk="0" hangingPunct="1">
        <a:defRPr sz="1798" kern="1200">
          <a:solidFill>
            <a:schemeClr val="tx1"/>
          </a:solidFill>
          <a:latin typeface="+mn-lt"/>
          <a:ea typeface="+mn-ea"/>
          <a:cs typeface="+mn-cs"/>
        </a:defRPr>
      </a:lvl3pPr>
      <a:lvl4pPr marL="1370126" algn="l" defTabSz="913417" rtl="0" eaLnBrk="1" latinLnBrk="0" hangingPunct="1">
        <a:defRPr sz="1798" kern="1200">
          <a:solidFill>
            <a:schemeClr val="tx1"/>
          </a:solidFill>
          <a:latin typeface="+mn-lt"/>
          <a:ea typeface="+mn-ea"/>
          <a:cs typeface="+mn-cs"/>
        </a:defRPr>
      </a:lvl4pPr>
      <a:lvl5pPr marL="1826834" algn="l" defTabSz="913417" rtl="0" eaLnBrk="1" latinLnBrk="0" hangingPunct="1">
        <a:defRPr sz="1798" kern="1200">
          <a:solidFill>
            <a:schemeClr val="tx1"/>
          </a:solidFill>
          <a:latin typeface="+mn-lt"/>
          <a:ea typeface="+mn-ea"/>
          <a:cs typeface="+mn-cs"/>
        </a:defRPr>
      </a:lvl5pPr>
      <a:lvl6pPr marL="2283543" algn="l" defTabSz="913417" rtl="0" eaLnBrk="1" latinLnBrk="0" hangingPunct="1">
        <a:defRPr sz="1798" kern="1200">
          <a:solidFill>
            <a:schemeClr val="tx1"/>
          </a:solidFill>
          <a:latin typeface="+mn-lt"/>
          <a:ea typeface="+mn-ea"/>
          <a:cs typeface="+mn-cs"/>
        </a:defRPr>
      </a:lvl6pPr>
      <a:lvl7pPr marL="2740251" algn="l" defTabSz="913417" rtl="0" eaLnBrk="1" latinLnBrk="0" hangingPunct="1">
        <a:defRPr sz="1798" kern="1200">
          <a:solidFill>
            <a:schemeClr val="tx1"/>
          </a:solidFill>
          <a:latin typeface="+mn-lt"/>
          <a:ea typeface="+mn-ea"/>
          <a:cs typeface="+mn-cs"/>
        </a:defRPr>
      </a:lvl7pPr>
      <a:lvl8pPr marL="3196960" algn="l" defTabSz="913417" rtl="0" eaLnBrk="1" latinLnBrk="0" hangingPunct="1">
        <a:defRPr sz="1798" kern="1200">
          <a:solidFill>
            <a:schemeClr val="tx1"/>
          </a:solidFill>
          <a:latin typeface="+mn-lt"/>
          <a:ea typeface="+mn-ea"/>
          <a:cs typeface="+mn-cs"/>
        </a:defRPr>
      </a:lvl8pPr>
      <a:lvl9pPr marL="3653668" algn="l" defTabSz="913417" rtl="0" eaLnBrk="1" latinLnBrk="0" hangingPunct="1">
        <a:defRPr sz="17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tif"/><Relationship Id="rId2" Type="http://schemas.openxmlformats.org/officeDocument/2006/relationships/image" Target="../media/image1.jpg"/><Relationship Id="rId16" Type="http://schemas.openxmlformats.org/officeDocument/2006/relationships/image" Target="../media/image15.svg"/><Relationship Id="rId1" Type="http://schemas.openxmlformats.org/officeDocument/2006/relationships/slideLayout" Target="../slideLayouts/slideLayout1.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2" Type="http://schemas.openxmlformats.org/officeDocument/2006/relationships/image" Target="../media/image16.t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6.t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6.t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afa.org.sg/" TargetMode="External"/><Relationship Id="rId2" Type="http://schemas.openxmlformats.org/officeDocument/2006/relationships/hyperlink" Target="https://www.moh.gov.sg/policies-and-legislation/infectious-diseases-act" TargetMode="External"/><Relationship Id="rId1" Type="http://schemas.openxmlformats.org/officeDocument/2006/relationships/slideLayout" Target="../slideLayouts/slideLayout1.xml"/><Relationship Id="rId5" Type="http://schemas.openxmlformats.org/officeDocument/2006/relationships/image" Target="../media/image17.jpg"/><Relationship Id="rId4" Type="http://schemas.openxmlformats.org/officeDocument/2006/relationships/image" Target="../media/image16.t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41" name="Rectangle 40"/>
          <p:cNvSpPr/>
          <p:nvPr/>
        </p:nvSpPr>
        <p:spPr>
          <a:xfrm>
            <a:off x="-6167" y="0"/>
            <a:ext cx="9140375" cy="15256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102" name="Straight Connector 101">
            <a:extLst>
              <a:ext uri="{FF2B5EF4-FFF2-40B4-BE49-F238E27FC236}">
                <a16:creationId xmlns:a16="http://schemas.microsoft.com/office/drawing/2014/main" id="{3F8292AA-FB95-4641-944F-E949B85F62A9}"/>
              </a:ext>
              <a:ext uri="{C183D7F6-B498-43B3-948B-1728B52AA6E4}">
                <adec:decorative xmlns:adec="http://schemas.microsoft.com/office/drawing/2017/decorative" val="1"/>
              </a:ext>
            </a:extLst>
          </p:cNvPr>
          <p:cNvCxnSpPr>
            <a:cxnSpLocks/>
          </p:cNvCxnSpPr>
          <p:nvPr/>
        </p:nvCxnSpPr>
        <p:spPr>
          <a:xfrm>
            <a:off x="4605728" y="8344493"/>
            <a:ext cx="453827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3" name="Graphic 27" descr="Government building icon">
            <a:extLst>
              <a:ext uri="{FF2B5EF4-FFF2-40B4-BE49-F238E27FC236}">
                <a16:creationId xmlns:a16="http://schemas.microsoft.com/office/drawing/2014/main" id="{56727F1B-2750-4BE9-96B8-D874BAFF9043}"/>
              </a:ext>
              <a:ext uri="{C183D7F6-B498-43B3-948B-1728B52AA6E4}">
                <adec:decorative xmlns:adec="http://schemas.microsoft.com/office/drawing/2017/decorative" val="0"/>
              </a:ext>
            </a:extLst>
          </p:cNvPr>
          <p:cNvSpPr/>
          <p:nvPr/>
        </p:nvSpPr>
        <p:spPr>
          <a:xfrm>
            <a:off x="4152939" y="10486100"/>
            <a:ext cx="963138" cy="868567"/>
          </a:xfrm>
          <a:custGeom>
            <a:avLst/>
            <a:gdLst>
              <a:gd name="connsiteX0" fmla="*/ 766279 w 847725"/>
              <a:gd name="connsiteY0" fmla="*/ 330792 h 904875"/>
              <a:gd name="connsiteX1" fmla="*/ 766279 w 847725"/>
              <a:gd name="connsiteY1" fmla="*/ 260307 h 904875"/>
              <a:gd name="connsiteX2" fmla="*/ 834859 w 847725"/>
              <a:gd name="connsiteY2" fmla="*/ 260307 h 904875"/>
              <a:gd name="connsiteX3" fmla="*/ 853909 w 847725"/>
              <a:gd name="connsiteY3" fmla="*/ 246019 h 904875"/>
              <a:gd name="connsiteX4" fmla="*/ 844384 w 847725"/>
              <a:gd name="connsiteY4" fmla="*/ 225064 h 904875"/>
              <a:gd name="connsiteX5" fmla="*/ 436714 w 847725"/>
              <a:gd name="connsiteY5" fmla="*/ 2179 h 904875"/>
              <a:gd name="connsiteX6" fmla="*/ 417664 w 847725"/>
              <a:gd name="connsiteY6" fmla="*/ 2179 h 904875"/>
              <a:gd name="connsiteX7" fmla="*/ 9994 w 847725"/>
              <a:gd name="connsiteY7" fmla="*/ 225064 h 904875"/>
              <a:gd name="connsiteX8" fmla="*/ 469 w 847725"/>
              <a:gd name="connsiteY8" fmla="*/ 246019 h 904875"/>
              <a:gd name="connsiteX9" fmla="*/ 19519 w 847725"/>
              <a:gd name="connsiteY9" fmla="*/ 260307 h 904875"/>
              <a:gd name="connsiteX10" fmla="*/ 88099 w 847725"/>
              <a:gd name="connsiteY10" fmla="*/ 260307 h 904875"/>
              <a:gd name="connsiteX11" fmla="*/ 88099 w 847725"/>
              <a:gd name="connsiteY11" fmla="*/ 330792 h 904875"/>
              <a:gd name="connsiteX12" fmla="*/ 106197 w 847725"/>
              <a:gd name="connsiteY12" fmla="*/ 349842 h 904875"/>
              <a:gd name="connsiteX13" fmla="*/ 89052 w 847725"/>
              <a:gd name="connsiteY13" fmla="*/ 650832 h 904875"/>
              <a:gd name="connsiteX14" fmla="*/ 88099 w 847725"/>
              <a:gd name="connsiteY14" fmla="*/ 650832 h 904875"/>
              <a:gd name="connsiteX15" fmla="*/ 69049 w 847725"/>
              <a:gd name="connsiteY15" fmla="*/ 669882 h 904875"/>
              <a:gd name="connsiteX16" fmla="*/ 69049 w 847725"/>
              <a:gd name="connsiteY16" fmla="*/ 750844 h 904875"/>
              <a:gd name="connsiteX17" fmla="*/ 29044 w 847725"/>
              <a:gd name="connsiteY17" fmla="*/ 750844 h 904875"/>
              <a:gd name="connsiteX18" fmla="*/ 9994 w 847725"/>
              <a:gd name="connsiteY18" fmla="*/ 769894 h 904875"/>
              <a:gd name="connsiteX19" fmla="*/ 9994 w 847725"/>
              <a:gd name="connsiteY19" fmla="*/ 887052 h 904875"/>
              <a:gd name="connsiteX20" fmla="*/ 29044 w 847725"/>
              <a:gd name="connsiteY20" fmla="*/ 906102 h 904875"/>
              <a:gd name="connsiteX21" fmla="*/ 825334 w 847725"/>
              <a:gd name="connsiteY21" fmla="*/ 906102 h 904875"/>
              <a:gd name="connsiteX22" fmla="*/ 844384 w 847725"/>
              <a:gd name="connsiteY22" fmla="*/ 887052 h 904875"/>
              <a:gd name="connsiteX23" fmla="*/ 844384 w 847725"/>
              <a:gd name="connsiteY23" fmla="*/ 769894 h 904875"/>
              <a:gd name="connsiteX24" fmla="*/ 825334 w 847725"/>
              <a:gd name="connsiteY24" fmla="*/ 750844 h 904875"/>
              <a:gd name="connsiteX25" fmla="*/ 785329 w 847725"/>
              <a:gd name="connsiteY25" fmla="*/ 750844 h 904875"/>
              <a:gd name="connsiteX26" fmla="*/ 785329 w 847725"/>
              <a:gd name="connsiteY26" fmla="*/ 669882 h 904875"/>
              <a:gd name="connsiteX27" fmla="*/ 766279 w 847725"/>
              <a:gd name="connsiteY27" fmla="*/ 650832 h 904875"/>
              <a:gd name="connsiteX28" fmla="*/ 765327 w 847725"/>
              <a:gd name="connsiteY28" fmla="*/ 650832 h 904875"/>
              <a:gd name="connsiteX29" fmla="*/ 749134 w 847725"/>
              <a:gd name="connsiteY29" fmla="*/ 349842 h 904875"/>
              <a:gd name="connsiteX30" fmla="*/ 766279 w 847725"/>
              <a:gd name="connsiteY30" fmla="*/ 330792 h 904875"/>
              <a:gd name="connsiteX31" fmla="*/ 728179 w 847725"/>
              <a:gd name="connsiteY31" fmla="*/ 311742 h 904875"/>
              <a:gd name="connsiteX32" fmla="*/ 640549 w 847725"/>
              <a:gd name="connsiteY32" fmla="*/ 311742 h 904875"/>
              <a:gd name="connsiteX33" fmla="*/ 640549 w 847725"/>
              <a:gd name="connsiteY33" fmla="*/ 260307 h 904875"/>
              <a:gd name="connsiteX34" fmla="*/ 728179 w 847725"/>
              <a:gd name="connsiteY34" fmla="*/ 260307 h 904875"/>
              <a:gd name="connsiteX35" fmla="*/ 602449 w 847725"/>
              <a:gd name="connsiteY35" fmla="*/ 650832 h 904875"/>
              <a:gd name="connsiteX36" fmla="*/ 583399 w 847725"/>
              <a:gd name="connsiteY36" fmla="*/ 669882 h 904875"/>
              <a:gd name="connsiteX37" fmla="*/ 583399 w 847725"/>
              <a:gd name="connsiteY37" fmla="*/ 750844 h 904875"/>
              <a:gd name="connsiteX38" fmla="*/ 528154 w 847725"/>
              <a:gd name="connsiteY38" fmla="*/ 750844 h 904875"/>
              <a:gd name="connsiteX39" fmla="*/ 528154 w 847725"/>
              <a:gd name="connsiteY39" fmla="*/ 669882 h 904875"/>
              <a:gd name="connsiteX40" fmla="*/ 509104 w 847725"/>
              <a:gd name="connsiteY40" fmla="*/ 650832 h 904875"/>
              <a:gd name="connsiteX41" fmla="*/ 508152 w 847725"/>
              <a:gd name="connsiteY41" fmla="*/ 650832 h 904875"/>
              <a:gd name="connsiteX42" fmla="*/ 491959 w 847725"/>
              <a:gd name="connsiteY42" fmla="*/ 349842 h 904875"/>
              <a:gd name="connsiteX43" fmla="*/ 509104 w 847725"/>
              <a:gd name="connsiteY43" fmla="*/ 330792 h 904875"/>
              <a:gd name="connsiteX44" fmla="*/ 509104 w 847725"/>
              <a:gd name="connsiteY44" fmla="*/ 260307 h 904875"/>
              <a:gd name="connsiteX45" fmla="*/ 602449 w 847725"/>
              <a:gd name="connsiteY45" fmla="*/ 260307 h 904875"/>
              <a:gd name="connsiteX46" fmla="*/ 602449 w 847725"/>
              <a:gd name="connsiteY46" fmla="*/ 330792 h 904875"/>
              <a:gd name="connsiteX47" fmla="*/ 620547 w 847725"/>
              <a:gd name="connsiteY47" fmla="*/ 349842 h 904875"/>
              <a:gd name="connsiteX48" fmla="*/ 603402 w 847725"/>
              <a:gd name="connsiteY48" fmla="*/ 650832 h 904875"/>
              <a:gd name="connsiteX49" fmla="*/ 251929 w 847725"/>
              <a:gd name="connsiteY49" fmla="*/ 650832 h 904875"/>
              <a:gd name="connsiteX50" fmla="*/ 250977 w 847725"/>
              <a:gd name="connsiteY50" fmla="*/ 650832 h 904875"/>
              <a:gd name="connsiteX51" fmla="*/ 234784 w 847725"/>
              <a:gd name="connsiteY51" fmla="*/ 349842 h 904875"/>
              <a:gd name="connsiteX52" fmla="*/ 251929 w 847725"/>
              <a:gd name="connsiteY52" fmla="*/ 330792 h 904875"/>
              <a:gd name="connsiteX53" fmla="*/ 251929 w 847725"/>
              <a:gd name="connsiteY53" fmla="*/ 260307 h 904875"/>
              <a:gd name="connsiteX54" fmla="*/ 345274 w 847725"/>
              <a:gd name="connsiteY54" fmla="*/ 260307 h 904875"/>
              <a:gd name="connsiteX55" fmla="*/ 345274 w 847725"/>
              <a:gd name="connsiteY55" fmla="*/ 330792 h 904875"/>
              <a:gd name="connsiteX56" fmla="*/ 363372 w 847725"/>
              <a:gd name="connsiteY56" fmla="*/ 349842 h 904875"/>
              <a:gd name="connsiteX57" fmla="*/ 346227 w 847725"/>
              <a:gd name="connsiteY57" fmla="*/ 650832 h 904875"/>
              <a:gd name="connsiteX58" fmla="*/ 345274 w 847725"/>
              <a:gd name="connsiteY58" fmla="*/ 650832 h 904875"/>
              <a:gd name="connsiteX59" fmla="*/ 326224 w 847725"/>
              <a:gd name="connsiteY59" fmla="*/ 669882 h 904875"/>
              <a:gd name="connsiteX60" fmla="*/ 326224 w 847725"/>
              <a:gd name="connsiteY60" fmla="*/ 750844 h 904875"/>
              <a:gd name="connsiteX61" fmla="*/ 270979 w 847725"/>
              <a:gd name="connsiteY61" fmla="*/ 750844 h 904875"/>
              <a:gd name="connsiteX62" fmla="*/ 270979 w 847725"/>
              <a:gd name="connsiteY62" fmla="*/ 669882 h 904875"/>
              <a:gd name="connsiteX63" fmla="*/ 251929 w 847725"/>
              <a:gd name="connsiteY63" fmla="*/ 650832 h 904875"/>
              <a:gd name="connsiteX64" fmla="*/ 401472 w 847725"/>
              <a:gd name="connsiteY64" fmla="*/ 349842 h 904875"/>
              <a:gd name="connsiteX65" fmla="*/ 452907 w 847725"/>
              <a:gd name="connsiteY65" fmla="*/ 349842 h 904875"/>
              <a:gd name="connsiteX66" fmla="*/ 470052 w 847725"/>
              <a:gd name="connsiteY66" fmla="*/ 650832 h 904875"/>
              <a:gd name="connsiteX67" fmla="*/ 384327 w 847725"/>
              <a:gd name="connsiteY67" fmla="*/ 650832 h 904875"/>
              <a:gd name="connsiteX68" fmla="*/ 471004 w 847725"/>
              <a:gd name="connsiteY68" fmla="*/ 311742 h 904875"/>
              <a:gd name="connsiteX69" fmla="*/ 383374 w 847725"/>
              <a:gd name="connsiteY69" fmla="*/ 311742 h 904875"/>
              <a:gd name="connsiteX70" fmla="*/ 383374 w 847725"/>
              <a:gd name="connsiteY70" fmla="*/ 260307 h 904875"/>
              <a:gd name="connsiteX71" fmla="*/ 471004 w 847725"/>
              <a:gd name="connsiteY71" fmla="*/ 260307 h 904875"/>
              <a:gd name="connsiteX72" fmla="*/ 364324 w 847725"/>
              <a:gd name="connsiteY72" fmla="*/ 688932 h 904875"/>
              <a:gd name="connsiteX73" fmla="*/ 490054 w 847725"/>
              <a:gd name="connsiteY73" fmla="*/ 688932 h 904875"/>
              <a:gd name="connsiteX74" fmla="*/ 490054 w 847725"/>
              <a:gd name="connsiteY74" fmla="*/ 750844 h 904875"/>
              <a:gd name="connsiteX75" fmla="*/ 364324 w 847725"/>
              <a:gd name="connsiteY75" fmla="*/ 750844 h 904875"/>
              <a:gd name="connsiteX76" fmla="*/ 427189 w 847725"/>
              <a:gd name="connsiteY76" fmla="*/ 40279 h 904875"/>
              <a:gd name="connsiteX77" fmla="*/ 760564 w 847725"/>
              <a:gd name="connsiteY77" fmla="*/ 222207 h 904875"/>
              <a:gd name="connsiteX78" fmla="*/ 93814 w 847725"/>
              <a:gd name="connsiteY78" fmla="*/ 222207 h 904875"/>
              <a:gd name="connsiteX79" fmla="*/ 213829 w 847725"/>
              <a:gd name="connsiteY79" fmla="*/ 260307 h 904875"/>
              <a:gd name="connsiteX80" fmla="*/ 213829 w 847725"/>
              <a:gd name="connsiteY80" fmla="*/ 311742 h 904875"/>
              <a:gd name="connsiteX81" fmla="*/ 126199 w 847725"/>
              <a:gd name="connsiteY81" fmla="*/ 311742 h 904875"/>
              <a:gd name="connsiteX82" fmla="*/ 126199 w 847725"/>
              <a:gd name="connsiteY82" fmla="*/ 260307 h 904875"/>
              <a:gd name="connsiteX83" fmla="*/ 144297 w 847725"/>
              <a:gd name="connsiteY83" fmla="*/ 349842 h 904875"/>
              <a:gd name="connsiteX84" fmla="*/ 195732 w 847725"/>
              <a:gd name="connsiteY84" fmla="*/ 349842 h 904875"/>
              <a:gd name="connsiteX85" fmla="*/ 212877 w 847725"/>
              <a:gd name="connsiteY85" fmla="*/ 650832 h 904875"/>
              <a:gd name="connsiteX86" fmla="*/ 127152 w 847725"/>
              <a:gd name="connsiteY86" fmla="*/ 650832 h 904875"/>
              <a:gd name="connsiteX87" fmla="*/ 107149 w 847725"/>
              <a:gd name="connsiteY87" fmla="*/ 688932 h 904875"/>
              <a:gd name="connsiteX88" fmla="*/ 232879 w 847725"/>
              <a:gd name="connsiteY88" fmla="*/ 688932 h 904875"/>
              <a:gd name="connsiteX89" fmla="*/ 232879 w 847725"/>
              <a:gd name="connsiteY89" fmla="*/ 750844 h 904875"/>
              <a:gd name="connsiteX90" fmla="*/ 107149 w 847725"/>
              <a:gd name="connsiteY90" fmla="*/ 750844 h 904875"/>
              <a:gd name="connsiteX91" fmla="*/ 806284 w 847725"/>
              <a:gd name="connsiteY91" fmla="*/ 868002 h 904875"/>
              <a:gd name="connsiteX92" fmla="*/ 48094 w 847725"/>
              <a:gd name="connsiteY92" fmla="*/ 868002 h 904875"/>
              <a:gd name="connsiteX93" fmla="*/ 48094 w 847725"/>
              <a:gd name="connsiteY93" fmla="*/ 788944 h 904875"/>
              <a:gd name="connsiteX94" fmla="*/ 806284 w 847725"/>
              <a:gd name="connsiteY94" fmla="*/ 788944 h 904875"/>
              <a:gd name="connsiteX95" fmla="*/ 621499 w 847725"/>
              <a:gd name="connsiteY95" fmla="*/ 750844 h 904875"/>
              <a:gd name="connsiteX96" fmla="*/ 621499 w 847725"/>
              <a:gd name="connsiteY96" fmla="*/ 688932 h 904875"/>
              <a:gd name="connsiteX97" fmla="*/ 747229 w 847725"/>
              <a:gd name="connsiteY97" fmla="*/ 688932 h 904875"/>
              <a:gd name="connsiteX98" fmla="*/ 747229 w 847725"/>
              <a:gd name="connsiteY98" fmla="*/ 750844 h 904875"/>
              <a:gd name="connsiteX99" fmla="*/ 641502 w 847725"/>
              <a:gd name="connsiteY99" fmla="*/ 650832 h 904875"/>
              <a:gd name="connsiteX100" fmla="*/ 658647 w 847725"/>
              <a:gd name="connsiteY100" fmla="*/ 349842 h 904875"/>
              <a:gd name="connsiteX101" fmla="*/ 710082 w 847725"/>
              <a:gd name="connsiteY101" fmla="*/ 349842 h 904875"/>
              <a:gd name="connsiteX102" fmla="*/ 727227 w 847725"/>
              <a:gd name="connsiteY102" fmla="*/ 650832 h 90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847725" h="904875">
                <a:moveTo>
                  <a:pt x="766279" y="330792"/>
                </a:moveTo>
                <a:lnTo>
                  <a:pt x="766279" y="260307"/>
                </a:lnTo>
                <a:lnTo>
                  <a:pt x="834859" y="260307"/>
                </a:lnTo>
                <a:cubicBezTo>
                  <a:pt x="843661" y="260254"/>
                  <a:pt x="851395" y="254454"/>
                  <a:pt x="853909" y="246019"/>
                </a:cubicBezTo>
                <a:cubicBezTo>
                  <a:pt x="855790" y="237689"/>
                  <a:pt x="851898" y="229124"/>
                  <a:pt x="844384" y="225064"/>
                </a:cubicBezTo>
                <a:lnTo>
                  <a:pt x="436714" y="2179"/>
                </a:lnTo>
                <a:cubicBezTo>
                  <a:pt x="430697" y="-726"/>
                  <a:pt x="423682" y="-726"/>
                  <a:pt x="417664" y="2179"/>
                </a:cubicBezTo>
                <a:lnTo>
                  <a:pt x="9994" y="225064"/>
                </a:lnTo>
                <a:cubicBezTo>
                  <a:pt x="2481" y="229124"/>
                  <a:pt x="-1412" y="237689"/>
                  <a:pt x="469" y="246019"/>
                </a:cubicBezTo>
                <a:cubicBezTo>
                  <a:pt x="2984" y="254454"/>
                  <a:pt x="10717" y="260254"/>
                  <a:pt x="19519" y="260307"/>
                </a:cubicBezTo>
                <a:lnTo>
                  <a:pt x="88099" y="260307"/>
                </a:lnTo>
                <a:lnTo>
                  <a:pt x="88099" y="330792"/>
                </a:lnTo>
                <a:cubicBezTo>
                  <a:pt x="88087" y="340952"/>
                  <a:pt x="96050" y="349334"/>
                  <a:pt x="106197" y="349842"/>
                </a:cubicBezTo>
                <a:lnTo>
                  <a:pt x="89052" y="650832"/>
                </a:lnTo>
                <a:lnTo>
                  <a:pt x="88099" y="650832"/>
                </a:lnTo>
                <a:cubicBezTo>
                  <a:pt x="77578" y="650832"/>
                  <a:pt x="69049" y="659361"/>
                  <a:pt x="69049" y="669882"/>
                </a:cubicBezTo>
                <a:lnTo>
                  <a:pt x="69049" y="750844"/>
                </a:lnTo>
                <a:lnTo>
                  <a:pt x="29044" y="750844"/>
                </a:lnTo>
                <a:cubicBezTo>
                  <a:pt x="18523" y="750844"/>
                  <a:pt x="9994" y="759373"/>
                  <a:pt x="9994" y="769894"/>
                </a:cubicBezTo>
                <a:lnTo>
                  <a:pt x="9994" y="887052"/>
                </a:lnTo>
                <a:cubicBezTo>
                  <a:pt x="9994" y="897573"/>
                  <a:pt x="18523" y="906102"/>
                  <a:pt x="29044" y="906102"/>
                </a:cubicBezTo>
                <a:lnTo>
                  <a:pt x="825334" y="906102"/>
                </a:lnTo>
                <a:cubicBezTo>
                  <a:pt x="835855" y="906102"/>
                  <a:pt x="844384" y="897573"/>
                  <a:pt x="844384" y="887052"/>
                </a:cubicBezTo>
                <a:lnTo>
                  <a:pt x="844384" y="769894"/>
                </a:lnTo>
                <a:cubicBezTo>
                  <a:pt x="844384" y="759373"/>
                  <a:pt x="835855" y="750844"/>
                  <a:pt x="825334" y="750844"/>
                </a:cubicBezTo>
                <a:lnTo>
                  <a:pt x="785329" y="750844"/>
                </a:lnTo>
                <a:lnTo>
                  <a:pt x="785329" y="669882"/>
                </a:lnTo>
                <a:cubicBezTo>
                  <a:pt x="785329" y="659361"/>
                  <a:pt x="776800" y="650832"/>
                  <a:pt x="766279" y="650832"/>
                </a:cubicBezTo>
                <a:lnTo>
                  <a:pt x="765327" y="650832"/>
                </a:lnTo>
                <a:lnTo>
                  <a:pt x="749134" y="349842"/>
                </a:lnTo>
                <a:cubicBezTo>
                  <a:pt x="758905" y="348860"/>
                  <a:pt x="766329" y="340611"/>
                  <a:pt x="766279" y="330792"/>
                </a:cubicBezTo>
                <a:close/>
                <a:moveTo>
                  <a:pt x="728179" y="311742"/>
                </a:moveTo>
                <a:lnTo>
                  <a:pt x="640549" y="311742"/>
                </a:lnTo>
                <a:lnTo>
                  <a:pt x="640549" y="260307"/>
                </a:lnTo>
                <a:lnTo>
                  <a:pt x="728179" y="260307"/>
                </a:lnTo>
                <a:close/>
                <a:moveTo>
                  <a:pt x="602449" y="650832"/>
                </a:moveTo>
                <a:cubicBezTo>
                  <a:pt x="591928" y="650832"/>
                  <a:pt x="583399" y="659361"/>
                  <a:pt x="583399" y="669882"/>
                </a:cubicBezTo>
                <a:lnTo>
                  <a:pt x="583399" y="750844"/>
                </a:lnTo>
                <a:lnTo>
                  <a:pt x="528154" y="750844"/>
                </a:lnTo>
                <a:lnTo>
                  <a:pt x="528154" y="669882"/>
                </a:lnTo>
                <a:cubicBezTo>
                  <a:pt x="528154" y="659361"/>
                  <a:pt x="519625" y="650832"/>
                  <a:pt x="509104" y="650832"/>
                </a:cubicBezTo>
                <a:lnTo>
                  <a:pt x="508152" y="650832"/>
                </a:lnTo>
                <a:lnTo>
                  <a:pt x="491959" y="349842"/>
                </a:lnTo>
                <a:cubicBezTo>
                  <a:pt x="501730" y="348860"/>
                  <a:pt x="509154" y="340611"/>
                  <a:pt x="509104" y="330792"/>
                </a:cubicBezTo>
                <a:lnTo>
                  <a:pt x="509104" y="260307"/>
                </a:lnTo>
                <a:lnTo>
                  <a:pt x="602449" y="260307"/>
                </a:lnTo>
                <a:lnTo>
                  <a:pt x="602449" y="330792"/>
                </a:lnTo>
                <a:cubicBezTo>
                  <a:pt x="602437" y="340952"/>
                  <a:pt x="610400" y="349334"/>
                  <a:pt x="620547" y="349842"/>
                </a:cubicBezTo>
                <a:lnTo>
                  <a:pt x="603402" y="650832"/>
                </a:lnTo>
                <a:close/>
                <a:moveTo>
                  <a:pt x="251929" y="650832"/>
                </a:moveTo>
                <a:lnTo>
                  <a:pt x="250977" y="650832"/>
                </a:lnTo>
                <a:lnTo>
                  <a:pt x="234784" y="349842"/>
                </a:lnTo>
                <a:cubicBezTo>
                  <a:pt x="244555" y="348860"/>
                  <a:pt x="251979" y="340611"/>
                  <a:pt x="251929" y="330792"/>
                </a:cubicBezTo>
                <a:lnTo>
                  <a:pt x="251929" y="260307"/>
                </a:lnTo>
                <a:lnTo>
                  <a:pt x="345274" y="260307"/>
                </a:lnTo>
                <a:lnTo>
                  <a:pt x="345274" y="330792"/>
                </a:lnTo>
                <a:cubicBezTo>
                  <a:pt x="345262" y="340952"/>
                  <a:pt x="353225" y="349334"/>
                  <a:pt x="363372" y="349842"/>
                </a:cubicBezTo>
                <a:lnTo>
                  <a:pt x="346227" y="650832"/>
                </a:lnTo>
                <a:lnTo>
                  <a:pt x="345274" y="650832"/>
                </a:lnTo>
                <a:cubicBezTo>
                  <a:pt x="334753" y="650832"/>
                  <a:pt x="326224" y="659361"/>
                  <a:pt x="326224" y="669882"/>
                </a:cubicBezTo>
                <a:lnTo>
                  <a:pt x="326224" y="750844"/>
                </a:lnTo>
                <a:lnTo>
                  <a:pt x="270979" y="750844"/>
                </a:lnTo>
                <a:lnTo>
                  <a:pt x="270979" y="669882"/>
                </a:lnTo>
                <a:cubicBezTo>
                  <a:pt x="270979" y="659361"/>
                  <a:pt x="262450" y="650832"/>
                  <a:pt x="251929" y="650832"/>
                </a:cubicBezTo>
                <a:close/>
                <a:moveTo>
                  <a:pt x="401472" y="349842"/>
                </a:moveTo>
                <a:lnTo>
                  <a:pt x="452907" y="349842"/>
                </a:lnTo>
                <a:lnTo>
                  <a:pt x="470052" y="650832"/>
                </a:lnTo>
                <a:lnTo>
                  <a:pt x="384327" y="650832"/>
                </a:lnTo>
                <a:close/>
                <a:moveTo>
                  <a:pt x="471004" y="311742"/>
                </a:moveTo>
                <a:lnTo>
                  <a:pt x="383374" y="311742"/>
                </a:lnTo>
                <a:lnTo>
                  <a:pt x="383374" y="260307"/>
                </a:lnTo>
                <a:lnTo>
                  <a:pt x="471004" y="260307"/>
                </a:lnTo>
                <a:close/>
                <a:moveTo>
                  <a:pt x="364324" y="688932"/>
                </a:moveTo>
                <a:lnTo>
                  <a:pt x="490054" y="688932"/>
                </a:lnTo>
                <a:lnTo>
                  <a:pt x="490054" y="750844"/>
                </a:lnTo>
                <a:lnTo>
                  <a:pt x="364324" y="750844"/>
                </a:lnTo>
                <a:close/>
                <a:moveTo>
                  <a:pt x="427189" y="40279"/>
                </a:moveTo>
                <a:lnTo>
                  <a:pt x="760564" y="222207"/>
                </a:lnTo>
                <a:lnTo>
                  <a:pt x="93814" y="222207"/>
                </a:lnTo>
                <a:close/>
                <a:moveTo>
                  <a:pt x="213829" y="260307"/>
                </a:moveTo>
                <a:lnTo>
                  <a:pt x="213829" y="311742"/>
                </a:lnTo>
                <a:lnTo>
                  <a:pt x="126199" y="311742"/>
                </a:lnTo>
                <a:lnTo>
                  <a:pt x="126199" y="260307"/>
                </a:lnTo>
                <a:close/>
                <a:moveTo>
                  <a:pt x="144297" y="349842"/>
                </a:moveTo>
                <a:lnTo>
                  <a:pt x="195732" y="349842"/>
                </a:lnTo>
                <a:lnTo>
                  <a:pt x="212877" y="650832"/>
                </a:lnTo>
                <a:lnTo>
                  <a:pt x="127152" y="650832"/>
                </a:lnTo>
                <a:close/>
                <a:moveTo>
                  <a:pt x="107149" y="688932"/>
                </a:moveTo>
                <a:lnTo>
                  <a:pt x="232879" y="688932"/>
                </a:lnTo>
                <a:lnTo>
                  <a:pt x="232879" y="750844"/>
                </a:lnTo>
                <a:lnTo>
                  <a:pt x="107149" y="750844"/>
                </a:lnTo>
                <a:close/>
                <a:moveTo>
                  <a:pt x="806284" y="868002"/>
                </a:moveTo>
                <a:lnTo>
                  <a:pt x="48094" y="868002"/>
                </a:lnTo>
                <a:lnTo>
                  <a:pt x="48094" y="788944"/>
                </a:lnTo>
                <a:lnTo>
                  <a:pt x="806284" y="788944"/>
                </a:lnTo>
                <a:close/>
                <a:moveTo>
                  <a:pt x="621499" y="750844"/>
                </a:moveTo>
                <a:lnTo>
                  <a:pt x="621499" y="688932"/>
                </a:lnTo>
                <a:lnTo>
                  <a:pt x="747229" y="688932"/>
                </a:lnTo>
                <a:lnTo>
                  <a:pt x="747229" y="750844"/>
                </a:lnTo>
                <a:close/>
                <a:moveTo>
                  <a:pt x="641502" y="650832"/>
                </a:moveTo>
                <a:lnTo>
                  <a:pt x="658647" y="349842"/>
                </a:lnTo>
                <a:lnTo>
                  <a:pt x="710082" y="349842"/>
                </a:lnTo>
                <a:lnTo>
                  <a:pt x="727227" y="650832"/>
                </a:lnTo>
                <a:close/>
              </a:path>
            </a:pathLst>
          </a:custGeom>
          <a:solidFill>
            <a:schemeClr val="bg1"/>
          </a:solidFill>
          <a:ln w="9525" cap="flat">
            <a:noFill/>
            <a:prstDash val="solid"/>
            <a:miter/>
          </a:ln>
        </p:spPr>
        <p:txBody>
          <a:bodyPr rtlCol="0" anchor="ctr"/>
          <a:lstStyle/>
          <a:p>
            <a:endParaRPr lang="en-US" sz="3193" dirty="0"/>
          </a:p>
        </p:txBody>
      </p:sp>
      <p:cxnSp>
        <p:nvCxnSpPr>
          <p:cNvPr id="113" name="Straight Connector 112">
            <a:extLst>
              <a:ext uri="{FF2B5EF4-FFF2-40B4-BE49-F238E27FC236}">
                <a16:creationId xmlns:a16="http://schemas.microsoft.com/office/drawing/2014/main" id="{5904A63C-68EB-4D94-AC13-8E81F7F8211B}"/>
              </a:ext>
              <a:ext uri="{C183D7F6-B498-43B3-948B-1728B52AA6E4}">
                <adec:decorative xmlns:adec="http://schemas.microsoft.com/office/drawing/2017/decorative" val="1"/>
              </a:ext>
            </a:extLst>
          </p:cNvPr>
          <p:cNvCxnSpPr>
            <a:cxnSpLocks/>
          </p:cNvCxnSpPr>
          <p:nvPr/>
        </p:nvCxnSpPr>
        <p:spPr>
          <a:xfrm flipH="1">
            <a:off x="4596204" y="9845676"/>
            <a:ext cx="453827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ABD56A74-3819-47CE-8737-C6E23389ABD4}"/>
              </a:ext>
              <a:ext uri="{C183D7F6-B498-43B3-948B-1728B52AA6E4}">
                <adec:decorative xmlns:adec="http://schemas.microsoft.com/office/drawing/2017/decorative" val="1"/>
              </a:ext>
            </a:extLst>
          </p:cNvPr>
          <p:cNvCxnSpPr/>
          <p:nvPr/>
        </p:nvCxnSpPr>
        <p:spPr>
          <a:xfrm>
            <a:off x="5003118" y="3489633"/>
            <a:ext cx="3735452" cy="0"/>
          </a:xfrm>
          <a:prstGeom prst="line">
            <a:avLst/>
          </a:prstGeom>
          <a:ln>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121" name="Graphic 133" descr="paper airplane icon">
            <a:extLst>
              <a:ext uri="{FF2B5EF4-FFF2-40B4-BE49-F238E27FC236}">
                <a16:creationId xmlns:a16="http://schemas.microsoft.com/office/drawing/2014/main" id="{7B7F1B88-6AF5-4E98-A04A-CE6922600DD7}"/>
              </a:ext>
              <a:ext uri="{C183D7F6-B498-43B3-948B-1728B52AA6E4}">
                <adec:decorative xmlns:adec="http://schemas.microsoft.com/office/drawing/2017/decorative" val="0"/>
              </a:ext>
            </a:extLst>
          </p:cNvPr>
          <p:cNvSpPr/>
          <p:nvPr/>
        </p:nvSpPr>
        <p:spPr>
          <a:xfrm>
            <a:off x="6332585" y="11766384"/>
            <a:ext cx="303440" cy="227580"/>
          </a:xfrm>
          <a:custGeom>
            <a:avLst/>
            <a:gdLst>
              <a:gd name="connsiteX0" fmla="*/ 445994 w 457200"/>
              <a:gd name="connsiteY0" fmla="*/ 285 h 342900"/>
              <a:gd name="connsiteX1" fmla="*/ 445994 w 457200"/>
              <a:gd name="connsiteY1" fmla="*/ 285 h 342900"/>
              <a:gd name="connsiteX2" fmla="*/ 224 w 457200"/>
              <a:gd name="connsiteY2" fmla="*/ 130777 h 342900"/>
              <a:gd name="connsiteX3" fmla="*/ 91664 w 457200"/>
              <a:gd name="connsiteY3" fmla="*/ 199357 h 342900"/>
              <a:gd name="connsiteX4" fmla="*/ 122144 w 457200"/>
              <a:gd name="connsiteY4" fmla="*/ 335565 h 342900"/>
              <a:gd name="connsiteX5" fmla="*/ 122144 w 457200"/>
              <a:gd name="connsiteY5" fmla="*/ 336517 h 342900"/>
              <a:gd name="connsiteX6" fmla="*/ 123097 w 457200"/>
              <a:gd name="connsiteY6" fmla="*/ 338422 h 342900"/>
              <a:gd name="connsiteX7" fmla="*/ 124049 w 457200"/>
              <a:gd name="connsiteY7" fmla="*/ 339375 h 342900"/>
              <a:gd name="connsiteX8" fmla="*/ 125002 w 457200"/>
              <a:gd name="connsiteY8" fmla="*/ 340327 h 342900"/>
              <a:gd name="connsiteX9" fmla="*/ 125954 w 457200"/>
              <a:gd name="connsiteY9" fmla="*/ 341280 h 342900"/>
              <a:gd name="connsiteX10" fmla="*/ 126907 w 457200"/>
              <a:gd name="connsiteY10" fmla="*/ 342232 h 342900"/>
              <a:gd name="connsiteX11" fmla="*/ 127859 w 457200"/>
              <a:gd name="connsiteY11" fmla="*/ 342232 h 342900"/>
              <a:gd name="connsiteX12" fmla="*/ 128812 w 457200"/>
              <a:gd name="connsiteY12" fmla="*/ 342232 h 342900"/>
              <a:gd name="connsiteX13" fmla="*/ 131669 w 457200"/>
              <a:gd name="connsiteY13" fmla="*/ 343185 h 342900"/>
              <a:gd name="connsiteX14" fmla="*/ 131669 w 457200"/>
              <a:gd name="connsiteY14" fmla="*/ 343185 h 342900"/>
              <a:gd name="connsiteX15" fmla="*/ 131669 w 457200"/>
              <a:gd name="connsiteY15" fmla="*/ 343185 h 342900"/>
              <a:gd name="connsiteX16" fmla="*/ 131669 w 457200"/>
              <a:gd name="connsiteY16" fmla="*/ 343185 h 342900"/>
              <a:gd name="connsiteX17" fmla="*/ 134527 w 457200"/>
              <a:gd name="connsiteY17" fmla="*/ 342232 h 342900"/>
              <a:gd name="connsiteX18" fmla="*/ 135479 w 457200"/>
              <a:gd name="connsiteY18" fmla="*/ 342232 h 342900"/>
              <a:gd name="connsiteX19" fmla="*/ 137384 w 457200"/>
              <a:gd name="connsiteY19" fmla="*/ 340327 h 342900"/>
              <a:gd name="connsiteX20" fmla="*/ 137384 w 457200"/>
              <a:gd name="connsiteY20" fmla="*/ 340327 h 342900"/>
              <a:gd name="connsiteX21" fmla="*/ 204059 w 457200"/>
              <a:gd name="connsiteY21" fmla="*/ 275557 h 342900"/>
              <a:gd name="connsiteX22" fmla="*/ 315502 w 457200"/>
              <a:gd name="connsiteY22" fmla="*/ 337470 h 342900"/>
              <a:gd name="connsiteX23" fmla="*/ 457424 w 457200"/>
              <a:gd name="connsiteY23" fmla="*/ 9810 h 342900"/>
              <a:gd name="connsiteX24" fmla="*/ 445994 w 457200"/>
              <a:gd name="connsiteY24" fmla="*/ 285 h 342900"/>
              <a:gd name="connsiteX25" fmla="*/ 32609 w 457200"/>
              <a:gd name="connsiteY25" fmla="*/ 135540 h 342900"/>
              <a:gd name="connsiteX26" fmla="*/ 365984 w 457200"/>
              <a:gd name="connsiteY26" fmla="*/ 42195 h 342900"/>
              <a:gd name="connsiteX27" fmla="*/ 101189 w 457200"/>
              <a:gd name="connsiteY27" fmla="*/ 182212 h 342900"/>
              <a:gd name="connsiteX28" fmla="*/ 32609 w 457200"/>
              <a:gd name="connsiteY28" fmla="*/ 135540 h 342900"/>
              <a:gd name="connsiteX29" fmla="*/ 130717 w 457200"/>
              <a:gd name="connsiteY29" fmla="*/ 286035 h 342900"/>
              <a:gd name="connsiteX30" fmla="*/ 114524 w 457200"/>
              <a:gd name="connsiteY30" fmla="*/ 214597 h 342900"/>
              <a:gd name="connsiteX31" fmla="*/ 140242 w 457200"/>
              <a:gd name="connsiteY31" fmla="*/ 231742 h 342900"/>
              <a:gd name="connsiteX32" fmla="*/ 130717 w 457200"/>
              <a:gd name="connsiteY32" fmla="*/ 286035 h 342900"/>
              <a:gd name="connsiteX33" fmla="*/ 119287 w 457200"/>
              <a:gd name="connsiteY33" fmla="*/ 194595 h 342900"/>
              <a:gd name="connsiteX34" fmla="*/ 203107 w 457200"/>
              <a:gd name="connsiteY34" fmla="*/ 149827 h 342900"/>
              <a:gd name="connsiteX35" fmla="*/ 338362 w 457200"/>
              <a:gd name="connsiteY35" fmla="*/ 78390 h 342900"/>
              <a:gd name="connsiteX36" fmla="*/ 151672 w 457200"/>
              <a:gd name="connsiteY36" fmla="*/ 216502 h 342900"/>
              <a:gd name="connsiteX37" fmla="*/ 119287 w 457200"/>
              <a:gd name="connsiteY37" fmla="*/ 194595 h 342900"/>
              <a:gd name="connsiteX38" fmla="*/ 146909 w 457200"/>
              <a:gd name="connsiteY38" fmla="*/ 306037 h 342900"/>
              <a:gd name="connsiteX39" fmla="*/ 158339 w 457200"/>
              <a:gd name="connsiteY39" fmla="*/ 244125 h 342900"/>
              <a:gd name="connsiteX40" fmla="*/ 189772 w 457200"/>
              <a:gd name="connsiteY40" fmla="*/ 265080 h 342900"/>
              <a:gd name="connsiteX41" fmla="*/ 146909 w 457200"/>
              <a:gd name="connsiteY41" fmla="*/ 306037 h 342900"/>
              <a:gd name="connsiteX42" fmla="*/ 304072 w 457200"/>
              <a:gd name="connsiteY42" fmla="*/ 319372 h 342900"/>
              <a:gd name="connsiteX43" fmla="*/ 167864 w 457200"/>
              <a:gd name="connsiteY43" fmla="*/ 227932 h 342900"/>
              <a:gd name="connsiteX44" fmla="*/ 425039 w 457200"/>
              <a:gd name="connsiteY44" fmla="*/ 38385 h 342900"/>
              <a:gd name="connsiteX45" fmla="*/ 304072 w 457200"/>
              <a:gd name="connsiteY45" fmla="*/ 319372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457200" h="342900">
                <a:moveTo>
                  <a:pt x="445994" y="285"/>
                </a:moveTo>
                <a:cubicBezTo>
                  <a:pt x="445994" y="285"/>
                  <a:pt x="445994" y="285"/>
                  <a:pt x="445994" y="285"/>
                </a:cubicBezTo>
                <a:cubicBezTo>
                  <a:pt x="-11206" y="130777"/>
                  <a:pt x="2129" y="119347"/>
                  <a:pt x="224" y="130777"/>
                </a:cubicBezTo>
                <a:cubicBezTo>
                  <a:pt x="-1681" y="142207"/>
                  <a:pt x="6892" y="139350"/>
                  <a:pt x="91664" y="199357"/>
                </a:cubicBezTo>
                <a:lnTo>
                  <a:pt x="122144" y="335565"/>
                </a:lnTo>
                <a:cubicBezTo>
                  <a:pt x="122144" y="335565"/>
                  <a:pt x="122144" y="336517"/>
                  <a:pt x="122144" y="336517"/>
                </a:cubicBezTo>
                <a:cubicBezTo>
                  <a:pt x="122144" y="337470"/>
                  <a:pt x="122144" y="337470"/>
                  <a:pt x="123097" y="338422"/>
                </a:cubicBezTo>
                <a:cubicBezTo>
                  <a:pt x="123097" y="338422"/>
                  <a:pt x="124049" y="339375"/>
                  <a:pt x="124049" y="339375"/>
                </a:cubicBezTo>
                <a:cubicBezTo>
                  <a:pt x="124049" y="339375"/>
                  <a:pt x="125002" y="340327"/>
                  <a:pt x="125002" y="340327"/>
                </a:cubicBezTo>
                <a:cubicBezTo>
                  <a:pt x="125002" y="340327"/>
                  <a:pt x="125954" y="341280"/>
                  <a:pt x="125954" y="341280"/>
                </a:cubicBezTo>
                <a:cubicBezTo>
                  <a:pt x="125954" y="341280"/>
                  <a:pt x="125954" y="341280"/>
                  <a:pt x="126907" y="342232"/>
                </a:cubicBezTo>
                <a:cubicBezTo>
                  <a:pt x="126907" y="342232"/>
                  <a:pt x="127859" y="342232"/>
                  <a:pt x="127859" y="342232"/>
                </a:cubicBezTo>
                <a:cubicBezTo>
                  <a:pt x="127859" y="342232"/>
                  <a:pt x="128812" y="342232"/>
                  <a:pt x="128812" y="342232"/>
                </a:cubicBezTo>
                <a:cubicBezTo>
                  <a:pt x="129764" y="342232"/>
                  <a:pt x="130717" y="343185"/>
                  <a:pt x="131669" y="343185"/>
                </a:cubicBezTo>
                <a:cubicBezTo>
                  <a:pt x="131669" y="343185"/>
                  <a:pt x="131669" y="343185"/>
                  <a:pt x="131669" y="343185"/>
                </a:cubicBezTo>
                <a:cubicBezTo>
                  <a:pt x="131669" y="343185"/>
                  <a:pt x="131669" y="343185"/>
                  <a:pt x="131669" y="343185"/>
                </a:cubicBezTo>
                <a:cubicBezTo>
                  <a:pt x="131669" y="343185"/>
                  <a:pt x="131669" y="343185"/>
                  <a:pt x="131669" y="343185"/>
                </a:cubicBezTo>
                <a:cubicBezTo>
                  <a:pt x="132622" y="343185"/>
                  <a:pt x="133574" y="343185"/>
                  <a:pt x="134527" y="342232"/>
                </a:cubicBezTo>
                <a:cubicBezTo>
                  <a:pt x="134527" y="342232"/>
                  <a:pt x="134527" y="342232"/>
                  <a:pt x="135479" y="342232"/>
                </a:cubicBezTo>
                <a:cubicBezTo>
                  <a:pt x="136432" y="342232"/>
                  <a:pt x="137384" y="341280"/>
                  <a:pt x="137384" y="340327"/>
                </a:cubicBezTo>
                <a:cubicBezTo>
                  <a:pt x="137384" y="340327"/>
                  <a:pt x="137384" y="340327"/>
                  <a:pt x="137384" y="340327"/>
                </a:cubicBezTo>
                <a:lnTo>
                  <a:pt x="204059" y="275557"/>
                </a:lnTo>
                <a:cubicBezTo>
                  <a:pt x="293594" y="335565"/>
                  <a:pt x="308834" y="352710"/>
                  <a:pt x="315502" y="337470"/>
                </a:cubicBezTo>
                <a:cubicBezTo>
                  <a:pt x="460282" y="4095"/>
                  <a:pt x="457424" y="13620"/>
                  <a:pt x="457424" y="9810"/>
                </a:cubicBezTo>
                <a:cubicBezTo>
                  <a:pt x="457424" y="-2573"/>
                  <a:pt x="443137" y="285"/>
                  <a:pt x="445994" y="285"/>
                </a:cubicBezTo>
                <a:close/>
                <a:moveTo>
                  <a:pt x="32609" y="135540"/>
                </a:moveTo>
                <a:lnTo>
                  <a:pt x="365984" y="42195"/>
                </a:lnTo>
                <a:lnTo>
                  <a:pt x="101189" y="182212"/>
                </a:lnTo>
                <a:lnTo>
                  <a:pt x="32609" y="135540"/>
                </a:lnTo>
                <a:close/>
                <a:moveTo>
                  <a:pt x="130717" y="286035"/>
                </a:moveTo>
                <a:lnTo>
                  <a:pt x="114524" y="214597"/>
                </a:lnTo>
                <a:cubicBezTo>
                  <a:pt x="115477" y="215550"/>
                  <a:pt x="142147" y="232695"/>
                  <a:pt x="140242" y="231742"/>
                </a:cubicBezTo>
                <a:lnTo>
                  <a:pt x="130717" y="286035"/>
                </a:lnTo>
                <a:close/>
                <a:moveTo>
                  <a:pt x="119287" y="194595"/>
                </a:moveTo>
                <a:lnTo>
                  <a:pt x="203107" y="149827"/>
                </a:lnTo>
                <a:lnTo>
                  <a:pt x="338362" y="78390"/>
                </a:lnTo>
                <a:lnTo>
                  <a:pt x="151672" y="216502"/>
                </a:lnTo>
                <a:cubicBezTo>
                  <a:pt x="150719" y="215550"/>
                  <a:pt x="117382" y="192690"/>
                  <a:pt x="119287" y="194595"/>
                </a:cubicBezTo>
                <a:close/>
                <a:moveTo>
                  <a:pt x="146909" y="306037"/>
                </a:moveTo>
                <a:lnTo>
                  <a:pt x="158339" y="244125"/>
                </a:lnTo>
                <a:cubicBezTo>
                  <a:pt x="159292" y="245077"/>
                  <a:pt x="191677" y="266032"/>
                  <a:pt x="189772" y="265080"/>
                </a:cubicBezTo>
                <a:lnTo>
                  <a:pt x="146909" y="306037"/>
                </a:lnTo>
                <a:close/>
                <a:moveTo>
                  <a:pt x="304072" y="319372"/>
                </a:moveTo>
                <a:cubicBezTo>
                  <a:pt x="295499" y="313657"/>
                  <a:pt x="194534" y="245077"/>
                  <a:pt x="167864" y="227932"/>
                </a:cubicBezTo>
                <a:lnTo>
                  <a:pt x="425039" y="38385"/>
                </a:lnTo>
                <a:lnTo>
                  <a:pt x="304072" y="319372"/>
                </a:lnTo>
                <a:close/>
              </a:path>
            </a:pathLst>
          </a:custGeom>
          <a:solidFill>
            <a:schemeClr val="bg1"/>
          </a:solidFill>
          <a:ln w="9525" cap="flat">
            <a:noFill/>
            <a:prstDash val="solid"/>
            <a:miter/>
          </a:ln>
        </p:spPr>
        <p:txBody>
          <a:bodyPr rtlCol="0" anchor="ctr"/>
          <a:lstStyle/>
          <a:p>
            <a:endParaRPr lang="en-US" sz="3193" dirty="0">
              <a:solidFill>
                <a:schemeClr val="bg1"/>
              </a:solidFill>
            </a:endParaRPr>
          </a:p>
        </p:txBody>
      </p:sp>
      <p:grpSp>
        <p:nvGrpSpPr>
          <p:cNvPr id="122" name="Graphic 136" descr="telephone icon">
            <a:extLst>
              <a:ext uri="{FF2B5EF4-FFF2-40B4-BE49-F238E27FC236}">
                <a16:creationId xmlns:a16="http://schemas.microsoft.com/office/drawing/2014/main" id="{6BC18F1B-5B6E-4B7D-88A6-308756EDFBAF}"/>
              </a:ext>
              <a:ext uri="{C183D7F6-B498-43B3-948B-1728B52AA6E4}">
                <adec:decorative xmlns:adec="http://schemas.microsoft.com/office/drawing/2017/decorative" val="0"/>
              </a:ext>
            </a:extLst>
          </p:cNvPr>
          <p:cNvGrpSpPr/>
          <p:nvPr/>
        </p:nvGrpSpPr>
        <p:grpSpPr>
          <a:xfrm>
            <a:off x="4241330" y="11741600"/>
            <a:ext cx="303439" cy="303439"/>
            <a:chOff x="2971800" y="4114800"/>
            <a:chExt cx="914400" cy="914400"/>
          </a:xfrm>
          <a:solidFill>
            <a:schemeClr val="bg1"/>
          </a:solidFill>
        </p:grpSpPr>
        <p:sp>
          <p:nvSpPr>
            <p:cNvPr id="123" name="Freeform 138">
              <a:extLst>
                <a:ext uri="{FF2B5EF4-FFF2-40B4-BE49-F238E27FC236}">
                  <a16:creationId xmlns:a16="http://schemas.microsoft.com/office/drawing/2014/main" id="{8E708DF4-F17A-4BD7-876E-E36A396BECE5}"/>
                </a:ext>
              </a:extLst>
            </p:cNvPr>
            <p:cNvSpPr/>
            <p:nvPr/>
          </p:nvSpPr>
          <p:spPr>
            <a:xfrm>
              <a:off x="3235924" y="4226966"/>
              <a:ext cx="438150" cy="638175"/>
            </a:xfrm>
            <a:custGeom>
              <a:avLst/>
              <a:gdLst>
                <a:gd name="connsiteX0" fmla="*/ 158100 w 438150"/>
                <a:gd name="connsiteY0" fmla="*/ 643966 h 638175"/>
                <a:gd name="connsiteX1" fmla="*/ 125296 w 438150"/>
                <a:gd name="connsiteY1" fmla="*/ 636994 h 638175"/>
                <a:gd name="connsiteX2" fmla="*/ 68375 w 438150"/>
                <a:gd name="connsiteY2" fmla="*/ 611810 h 638175"/>
                <a:gd name="connsiteX3" fmla="*/ 51611 w 438150"/>
                <a:gd name="connsiteY3" fmla="*/ 243307 h 638175"/>
                <a:gd name="connsiteX4" fmla="*/ 298156 w 438150"/>
                <a:gd name="connsiteY4" fmla="*/ 0 h 638175"/>
                <a:gd name="connsiteX5" fmla="*/ 335380 w 438150"/>
                <a:gd name="connsiteY5" fmla="*/ 7582 h 638175"/>
                <a:gd name="connsiteX6" fmla="*/ 392301 w 438150"/>
                <a:gd name="connsiteY6" fmla="*/ 32766 h 638175"/>
                <a:gd name="connsiteX7" fmla="*/ 435240 w 438150"/>
                <a:gd name="connsiteY7" fmla="*/ 77762 h 638175"/>
                <a:gd name="connsiteX8" fmla="*/ 433830 w 438150"/>
                <a:gd name="connsiteY8" fmla="*/ 140018 h 638175"/>
                <a:gd name="connsiteX9" fmla="*/ 417104 w 438150"/>
                <a:gd name="connsiteY9" fmla="*/ 178003 h 638175"/>
                <a:gd name="connsiteX10" fmla="*/ 309929 w 438150"/>
                <a:gd name="connsiteY10" fmla="*/ 219532 h 638175"/>
                <a:gd name="connsiteX11" fmla="*/ 253007 w 438150"/>
                <a:gd name="connsiteY11" fmla="*/ 194386 h 638175"/>
                <a:gd name="connsiteX12" fmla="*/ 162520 w 438150"/>
                <a:gd name="connsiteY12" fmla="*/ 292265 h 638175"/>
                <a:gd name="connsiteX13" fmla="*/ 139317 w 438150"/>
                <a:gd name="connsiteY13" fmla="*/ 386067 h 638175"/>
                <a:gd name="connsiteX14" fmla="*/ 151014 w 438150"/>
                <a:gd name="connsiteY14" fmla="*/ 425082 h 638175"/>
                <a:gd name="connsiteX15" fmla="*/ 207935 w 438150"/>
                <a:gd name="connsiteY15" fmla="*/ 450190 h 638175"/>
                <a:gd name="connsiteX16" fmla="*/ 249426 w 438150"/>
                <a:gd name="connsiteY16" fmla="*/ 557403 h 638175"/>
                <a:gd name="connsiteX17" fmla="*/ 232700 w 438150"/>
                <a:gd name="connsiteY17" fmla="*/ 595313 h 638175"/>
                <a:gd name="connsiteX18" fmla="*/ 158100 w 438150"/>
                <a:gd name="connsiteY18" fmla="*/ 643966 h 638175"/>
                <a:gd name="connsiteX19" fmla="*/ 298118 w 438150"/>
                <a:gd name="connsiteY19" fmla="*/ 38100 h 638175"/>
                <a:gd name="connsiteX20" fmla="*/ 86434 w 438150"/>
                <a:gd name="connsiteY20" fmla="*/ 258699 h 638175"/>
                <a:gd name="connsiteX21" fmla="*/ 83729 w 438150"/>
                <a:gd name="connsiteY21" fmla="*/ 576948 h 638175"/>
                <a:gd name="connsiteX22" fmla="*/ 140651 w 438150"/>
                <a:gd name="connsiteY22" fmla="*/ 602132 h 638175"/>
                <a:gd name="connsiteX23" fmla="*/ 197610 w 438150"/>
                <a:gd name="connsiteY23" fmla="*/ 580073 h 638175"/>
                <a:gd name="connsiteX24" fmla="*/ 214336 w 438150"/>
                <a:gd name="connsiteY24" fmla="*/ 542125 h 638175"/>
                <a:gd name="connsiteX25" fmla="*/ 192238 w 438150"/>
                <a:gd name="connsiteY25" fmla="*/ 485127 h 638175"/>
                <a:gd name="connsiteX26" fmla="*/ 135355 w 438150"/>
                <a:gd name="connsiteY26" fmla="*/ 460019 h 638175"/>
                <a:gd name="connsiteX27" fmla="*/ 100950 w 438150"/>
                <a:gd name="connsiteY27" fmla="*/ 385686 h 638175"/>
                <a:gd name="connsiteX28" fmla="*/ 127392 w 438150"/>
                <a:gd name="connsiteY28" fmla="*/ 276949 h 638175"/>
                <a:gd name="connsiteX29" fmla="*/ 248740 w 438150"/>
                <a:gd name="connsiteY29" fmla="*/ 155524 h 638175"/>
                <a:gd name="connsiteX30" fmla="*/ 268209 w 438150"/>
                <a:gd name="connsiteY30" fmla="*/ 159563 h 638175"/>
                <a:gd name="connsiteX31" fmla="*/ 325093 w 438150"/>
                <a:gd name="connsiteY31" fmla="*/ 184709 h 638175"/>
                <a:gd name="connsiteX32" fmla="*/ 382052 w 438150"/>
                <a:gd name="connsiteY32" fmla="*/ 162649 h 638175"/>
                <a:gd name="connsiteX33" fmla="*/ 398816 w 438150"/>
                <a:gd name="connsiteY33" fmla="*/ 124625 h 638175"/>
                <a:gd name="connsiteX34" fmla="*/ 399616 w 438150"/>
                <a:gd name="connsiteY34" fmla="*/ 91592 h 638175"/>
                <a:gd name="connsiteX35" fmla="*/ 376794 w 438150"/>
                <a:gd name="connsiteY35" fmla="*/ 67704 h 638175"/>
                <a:gd name="connsiteX36" fmla="*/ 319873 w 438150"/>
                <a:gd name="connsiteY36" fmla="*/ 42558 h 638175"/>
                <a:gd name="connsiteX37" fmla="*/ 298118 w 438150"/>
                <a:gd name="connsiteY37" fmla="*/ 38100 h 63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438150" h="638175">
                  <a:moveTo>
                    <a:pt x="158100" y="643966"/>
                  </a:moveTo>
                  <a:cubicBezTo>
                    <a:pt x="146785" y="643966"/>
                    <a:pt x="135736" y="641566"/>
                    <a:pt x="125296" y="636994"/>
                  </a:cubicBezTo>
                  <a:lnTo>
                    <a:pt x="68375" y="611810"/>
                  </a:lnTo>
                  <a:cubicBezTo>
                    <a:pt x="-15864" y="574510"/>
                    <a:pt x="-23218" y="412661"/>
                    <a:pt x="51611" y="243307"/>
                  </a:cubicBezTo>
                  <a:cubicBezTo>
                    <a:pt x="114933" y="100051"/>
                    <a:pt x="216279" y="0"/>
                    <a:pt x="298156" y="0"/>
                  </a:cubicBezTo>
                  <a:cubicBezTo>
                    <a:pt x="311339" y="0"/>
                    <a:pt x="323912" y="2477"/>
                    <a:pt x="335380" y="7582"/>
                  </a:cubicBezTo>
                  <a:lnTo>
                    <a:pt x="392301" y="32766"/>
                  </a:lnTo>
                  <a:cubicBezTo>
                    <a:pt x="412151" y="41529"/>
                    <a:pt x="427429" y="57531"/>
                    <a:pt x="435240" y="77762"/>
                  </a:cubicBezTo>
                  <a:cubicBezTo>
                    <a:pt x="443126" y="98031"/>
                    <a:pt x="442555" y="120091"/>
                    <a:pt x="433830" y="140018"/>
                  </a:cubicBezTo>
                  <a:lnTo>
                    <a:pt x="417104" y="178003"/>
                  </a:lnTo>
                  <a:cubicBezTo>
                    <a:pt x="399502" y="217818"/>
                    <a:pt x="349972" y="237134"/>
                    <a:pt x="309929" y="219532"/>
                  </a:cubicBezTo>
                  <a:lnTo>
                    <a:pt x="253007" y="194386"/>
                  </a:lnTo>
                  <a:cubicBezTo>
                    <a:pt x="238491" y="187909"/>
                    <a:pt x="194867" y="218999"/>
                    <a:pt x="162520" y="292265"/>
                  </a:cubicBezTo>
                  <a:cubicBezTo>
                    <a:pt x="148080" y="324917"/>
                    <a:pt x="139584" y="359131"/>
                    <a:pt x="139317" y="386067"/>
                  </a:cubicBezTo>
                  <a:cubicBezTo>
                    <a:pt x="139050" y="409385"/>
                    <a:pt x="144994" y="422491"/>
                    <a:pt x="151014" y="425082"/>
                  </a:cubicBezTo>
                  <a:lnTo>
                    <a:pt x="207935" y="450190"/>
                  </a:lnTo>
                  <a:cubicBezTo>
                    <a:pt x="248931" y="468440"/>
                    <a:pt x="267524" y="516446"/>
                    <a:pt x="249426" y="557403"/>
                  </a:cubicBezTo>
                  <a:lnTo>
                    <a:pt x="232700" y="595313"/>
                  </a:lnTo>
                  <a:cubicBezTo>
                    <a:pt x="219479" y="624916"/>
                    <a:pt x="190295" y="643966"/>
                    <a:pt x="158100" y="643966"/>
                  </a:cubicBezTo>
                  <a:close/>
                  <a:moveTo>
                    <a:pt x="298118" y="38100"/>
                  </a:moveTo>
                  <a:cubicBezTo>
                    <a:pt x="233043" y="38100"/>
                    <a:pt x="142022" y="132893"/>
                    <a:pt x="86434" y="258699"/>
                  </a:cubicBezTo>
                  <a:cubicBezTo>
                    <a:pt x="15797" y="418490"/>
                    <a:pt x="28027" y="552298"/>
                    <a:pt x="83729" y="576948"/>
                  </a:cubicBezTo>
                  <a:lnTo>
                    <a:pt x="140651" y="602132"/>
                  </a:lnTo>
                  <a:cubicBezTo>
                    <a:pt x="162025" y="611581"/>
                    <a:pt x="188276" y="601256"/>
                    <a:pt x="197610" y="580073"/>
                  </a:cubicBezTo>
                  <a:lnTo>
                    <a:pt x="214336" y="542125"/>
                  </a:lnTo>
                  <a:cubicBezTo>
                    <a:pt x="223937" y="520370"/>
                    <a:pt x="214069" y="494843"/>
                    <a:pt x="192238" y="485127"/>
                  </a:cubicBezTo>
                  <a:lnTo>
                    <a:pt x="135355" y="460019"/>
                  </a:lnTo>
                  <a:cubicBezTo>
                    <a:pt x="112723" y="450037"/>
                    <a:pt x="100493" y="423634"/>
                    <a:pt x="100950" y="385686"/>
                  </a:cubicBezTo>
                  <a:cubicBezTo>
                    <a:pt x="101331" y="353263"/>
                    <a:pt x="110704" y="314706"/>
                    <a:pt x="127392" y="276949"/>
                  </a:cubicBezTo>
                  <a:cubicBezTo>
                    <a:pt x="154100" y="216522"/>
                    <a:pt x="201992" y="155524"/>
                    <a:pt x="248740" y="155524"/>
                  </a:cubicBezTo>
                  <a:cubicBezTo>
                    <a:pt x="255636" y="155524"/>
                    <a:pt x="262190" y="156896"/>
                    <a:pt x="268209" y="159563"/>
                  </a:cubicBezTo>
                  <a:lnTo>
                    <a:pt x="325093" y="184709"/>
                  </a:lnTo>
                  <a:cubicBezTo>
                    <a:pt x="346505" y="194234"/>
                    <a:pt x="372718" y="183833"/>
                    <a:pt x="382052" y="162649"/>
                  </a:cubicBezTo>
                  <a:lnTo>
                    <a:pt x="398816" y="124625"/>
                  </a:lnTo>
                  <a:cubicBezTo>
                    <a:pt x="403502" y="114071"/>
                    <a:pt x="403807" y="102337"/>
                    <a:pt x="399616" y="91592"/>
                  </a:cubicBezTo>
                  <a:cubicBezTo>
                    <a:pt x="395540" y="80810"/>
                    <a:pt x="387424" y="72352"/>
                    <a:pt x="376794" y="67704"/>
                  </a:cubicBezTo>
                  <a:lnTo>
                    <a:pt x="319873" y="42558"/>
                  </a:lnTo>
                  <a:cubicBezTo>
                    <a:pt x="313320" y="39548"/>
                    <a:pt x="305966" y="38100"/>
                    <a:pt x="298118" y="38100"/>
                  </a:cubicBezTo>
                  <a:close/>
                </a:path>
              </a:pathLst>
            </a:custGeom>
            <a:grpFill/>
            <a:ln w="9525" cap="flat">
              <a:noFill/>
              <a:prstDash val="solid"/>
              <a:miter/>
            </a:ln>
          </p:spPr>
          <p:txBody>
            <a:bodyPr rtlCol="0" anchor="ctr"/>
            <a:lstStyle/>
            <a:p>
              <a:endParaRPr lang="en-US" sz="3193" dirty="0"/>
            </a:p>
          </p:txBody>
        </p:sp>
        <p:sp>
          <p:nvSpPr>
            <p:cNvPr id="124" name="Freeform 139">
              <a:extLst>
                <a:ext uri="{FF2B5EF4-FFF2-40B4-BE49-F238E27FC236}">
                  <a16:creationId xmlns:a16="http://schemas.microsoft.com/office/drawing/2014/main" id="{677BE3E6-6F50-4EB0-A248-73395DF544FF}"/>
                </a:ext>
              </a:extLst>
            </p:cNvPr>
            <p:cNvSpPr/>
            <p:nvPr/>
          </p:nvSpPr>
          <p:spPr>
            <a:xfrm>
              <a:off x="2971800" y="4114800"/>
              <a:ext cx="914400" cy="904875"/>
            </a:xfrm>
            <a:custGeom>
              <a:avLst/>
              <a:gdLst>
                <a:gd name="connsiteX0" fmla="*/ 457162 w 914400"/>
                <a:gd name="connsiteY0" fmla="*/ 914400 h 904875"/>
                <a:gd name="connsiteX1" fmla="*/ 319964 w 914400"/>
                <a:gd name="connsiteY1" fmla="*/ 865670 h 904875"/>
                <a:gd name="connsiteX2" fmla="*/ 349949 w 914400"/>
                <a:gd name="connsiteY2" fmla="*/ 718566 h 904875"/>
                <a:gd name="connsiteX3" fmla="*/ 353416 w 914400"/>
                <a:gd name="connsiteY3" fmla="*/ 712394 h 904875"/>
                <a:gd name="connsiteX4" fmla="*/ 379324 w 914400"/>
                <a:gd name="connsiteY4" fmla="*/ 705040 h 904875"/>
                <a:gd name="connsiteX5" fmla="*/ 386715 w 914400"/>
                <a:gd name="connsiteY5" fmla="*/ 730949 h 904875"/>
                <a:gd name="connsiteX6" fmla="*/ 383210 w 914400"/>
                <a:gd name="connsiteY6" fmla="*/ 737273 h 904875"/>
                <a:gd name="connsiteX7" fmla="*/ 352844 w 914400"/>
                <a:gd name="connsiteY7" fmla="*/ 846468 h 904875"/>
                <a:gd name="connsiteX8" fmla="*/ 457162 w 914400"/>
                <a:gd name="connsiteY8" fmla="*/ 876300 h 904875"/>
                <a:gd name="connsiteX9" fmla="*/ 876262 w 914400"/>
                <a:gd name="connsiteY9" fmla="*/ 457200 h 904875"/>
                <a:gd name="connsiteX10" fmla="*/ 457162 w 914400"/>
                <a:gd name="connsiteY10" fmla="*/ 38100 h 904875"/>
                <a:gd name="connsiteX11" fmla="*/ 38062 w 914400"/>
                <a:gd name="connsiteY11" fmla="*/ 457200 h 904875"/>
                <a:gd name="connsiteX12" fmla="*/ 180899 w 914400"/>
                <a:gd name="connsiteY12" fmla="*/ 772325 h 904875"/>
                <a:gd name="connsiteX13" fmla="*/ 182651 w 914400"/>
                <a:gd name="connsiteY13" fmla="*/ 799262 h 904875"/>
                <a:gd name="connsiteX14" fmla="*/ 155753 w 914400"/>
                <a:gd name="connsiteY14" fmla="*/ 800976 h 904875"/>
                <a:gd name="connsiteX15" fmla="*/ 0 w 914400"/>
                <a:gd name="connsiteY15" fmla="*/ 457200 h 904875"/>
                <a:gd name="connsiteX16" fmla="*/ 457200 w 914400"/>
                <a:gd name="connsiteY16" fmla="*/ 0 h 904875"/>
                <a:gd name="connsiteX17" fmla="*/ 914400 w 914400"/>
                <a:gd name="connsiteY17" fmla="*/ 457200 h 904875"/>
                <a:gd name="connsiteX18" fmla="*/ 457162 w 914400"/>
                <a:gd name="connsiteY18" fmla="*/ 914400 h 90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4400" h="904875">
                  <a:moveTo>
                    <a:pt x="457162" y="914400"/>
                  </a:moveTo>
                  <a:cubicBezTo>
                    <a:pt x="384124" y="914400"/>
                    <a:pt x="339242" y="898436"/>
                    <a:pt x="319964" y="865670"/>
                  </a:cubicBezTo>
                  <a:cubicBezTo>
                    <a:pt x="293218" y="820064"/>
                    <a:pt x="326022" y="761429"/>
                    <a:pt x="349949" y="718566"/>
                  </a:cubicBezTo>
                  <a:lnTo>
                    <a:pt x="353416" y="712394"/>
                  </a:lnTo>
                  <a:cubicBezTo>
                    <a:pt x="358521" y="703212"/>
                    <a:pt x="370103" y="699821"/>
                    <a:pt x="379324" y="705040"/>
                  </a:cubicBezTo>
                  <a:cubicBezTo>
                    <a:pt x="388544" y="710184"/>
                    <a:pt x="391859" y="721728"/>
                    <a:pt x="386715" y="730949"/>
                  </a:cubicBezTo>
                  <a:lnTo>
                    <a:pt x="383210" y="737273"/>
                  </a:lnTo>
                  <a:cubicBezTo>
                    <a:pt x="364884" y="770077"/>
                    <a:pt x="337147" y="819722"/>
                    <a:pt x="352844" y="846468"/>
                  </a:cubicBezTo>
                  <a:cubicBezTo>
                    <a:pt x="364350" y="865975"/>
                    <a:pt x="400431" y="876300"/>
                    <a:pt x="457162" y="876300"/>
                  </a:cubicBezTo>
                  <a:cubicBezTo>
                    <a:pt x="688238" y="876300"/>
                    <a:pt x="876262" y="688238"/>
                    <a:pt x="876262" y="457200"/>
                  </a:cubicBezTo>
                  <a:cubicBezTo>
                    <a:pt x="876262" y="226162"/>
                    <a:pt x="688238" y="38100"/>
                    <a:pt x="457162" y="38100"/>
                  </a:cubicBezTo>
                  <a:cubicBezTo>
                    <a:pt x="226085" y="38100"/>
                    <a:pt x="38062" y="226162"/>
                    <a:pt x="38062" y="457200"/>
                  </a:cubicBezTo>
                  <a:cubicBezTo>
                    <a:pt x="38062" y="577863"/>
                    <a:pt x="90107" y="692810"/>
                    <a:pt x="180899" y="772325"/>
                  </a:cubicBezTo>
                  <a:cubicBezTo>
                    <a:pt x="188824" y="779336"/>
                    <a:pt x="189586" y="791299"/>
                    <a:pt x="182651" y="799262"/>
                  </a:cubicBezTo>
                  <a:cubicBezTo>
                    <a:pt x="175679" y="807149"/>
                    <a:pt x="163640" y="807949"/>
                    <a:pt x="155753" y="800976"/>
                  </a:cubicBezTo>
                  <a:cubicBezTo>
                    <a:pt x="56769" y="714108"/>
                    <a:pt x="0" y="588797"/>
                    <a:pt x="0" y="457200"/>
                  </a:cubicBezTo>
                  <a:cubicBezTo>
                    <a:pt x="0" y="205130"/>
                    <a:pt x="205092" y="0"/>
                    <a:pt x="457200" y="0"/>
                  </a:cubicBezTo>
                  <a:cubicBezTo>
                    <a:pt x="709308" y="0"/>
                    <a:pt x="914400" y="205130"/>
                    <a:pt x="914400" y="457200"/>
                  </a:cubicBezTo>
                  <a:cubicBezTo>
                    <a:pt x="914362" y="709308"/>
                    <a:pt x="709270" y="914400"/>
                    <a:pt x="457162" y="914400"/>
                  </a:cubicBezTo>
                  <a:close/>
                </a:path>
              </a:pathLst>
            </a:custGeom>
            <a:grpFill/>
            <a:ln w="9525" cap="flat">
              <a:noFill/>
              <a:prstDash val="solid"/>
              <a:miter/>
            </a:ln>
          </p:spPr>
          <p:txBody>
            <a:bodyPr rtlCol="0" anchor="ctr"/>
            <a:lstStyle/>
            <a:p>
              <a:endParaRPr lang="en-US" sz="3193" dirty="0"/>
            </a:p>
          </p:txBody>
        </p:sp>
      </p:grpSp>
      <p:cxnSp>
        <p:nvCxnSpPr>
          <p:cNvPr id="325" name="Straight Connector 324">
            <a:extLst>
              <a:ext uri="{FF2B5EF4-FFF2-40B4-BE49-F238E27FC236}">
                <a16:creationId xmlns:a16="http://schemas.microsoft.com/office/drawing/2014/main" id="{20C8264B-90F6-488D-9A35-30668A01BA93}"/>
              </a:ext>
              <a:ext uri="{C183D7F6-B498-43B3-948B-1728B52AA6E4}">
                <adec:decorative xmlns:adec="http://schemas.microsoft.com/office/drawing/2017/decorative" val="1"/>
              </a:ext>
            </a:extLst>
          </p:cNvPr>
          <p:cNvCxnSpPr>
            <a:cxnSpLocks/>
          </p:cNvCxnSpPr>
          <p:nvPr/>
        </p:nvCxnSpPr>
        <p:spPr>
          <a:xfrm>
            <a:off x="4596203" y="4744169"/>
            <a:ext cx="453827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6" name="Straight Connector 325">
            <a:extLst>
              <a:ext uri="{FF2B5EF4-FFF2-40B4-BE49-F238E27FC236}">
                <a16:creationId xmlns:a16="http://schemas.microsoft.com/office/drawing/2014/main" id="{6068E215-0C3A-40AB-99A4-4979F9F8E013}"/>
              </a:ext>
              <a:ext uri="{C183D7F6-B498-43B3-948B-1728B52AA6E4}">
                <adec:decorative xmlns:adec="http://schemas.microsoft.com/office/drawing/2017/decorative" val="1"/>
              </a:ext>
            </a:extLst>
          </p:cNvPr>
          <p:cNvCxnSpPr>
            <a:cxnSpLocks/>
          </p:cNvCxnSpPr>
          <p:nvPr/>
        </p:nvCxnSpPr>
        <p:spPr>
          <a:xfrm>
            <a:off x="-1" y="1934784"/>
            <a:ext cx="913447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0" name="Straight Connector 329">
            <a:extLst>
              <a:ext uri="{FF2B5EF4-FFF2-40B4-BE49-F238E27FC236}">
                <a16:creationId xmlns:a16="http://schemas.microsoft.com/office/drawing/2014/main" id="{CFFDC489-63F2-422D-BBE3-DA76E38B0937}"/>
              </a:ext>
              <a:ext uri="{C183D7F6-B498-43B3-948B-1728B52AA6E4}">
                <adec:decorative xmlns:adec="http://schemas.microsoft.com/office/drawing/2017/decorative" val="1"/>
              </a:ext>
            </a:extLst>
          </p:cNvPr>
          <p:cNvCxnSpPr>
            <a:cxnSpLocks/>
          </p:cNvCxnSpPr>
          <p:nvPr/>
        </p:nvCxnSpPr>
        <p:spPr>
          <a:xfrm>
            <a:off x="4615253" y="6813962"/>
            <a:ext cx="453827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Title 42">
            <a:extLst>
              <a:ext uri="{FF2B5EF4-FFF2-40B4-BE49-F238E27FC236}">
                <a16:creationId xmlns:a16="http://schemas.microsoft.com/office/drawing/2014/main" id="{C67EB74C-8F2F-A044-84A9-F24E7442B2CD}"/>
              </a:ext>
            </a:extLst>
          </p:cNvPr>
          <p:cNvSpPr>
            <a:spLocks noGrp="1"/>
          </p:cNvSpPr>
          <p:nvPr>
            <p:ph type="title"/>
          </p:nvPr>
        </p:nvSpPr>
        <p:spPr>
          <a:xfrm>
            <a:off x="-6167" y="785793"/>
            <a:ext cx="9140645" cy="909877"/>
          </a:xfrm>
        </p:spPr>
        <p:txBody>
          <a:bodyPr/>
          <a:lstStyle/>
          <a:p>
            <a:pPr algn="ctr"/>
            <a:r>
              <a:rPr lang="en-SG" sz="3200" dirty="0"/>
              <a:t>Moving Forward After Testing Positive for HIV</a:t>
            </a:r>
          </a:p>
        </p:txBody>
      </p:sp>
      <p:sp>
        <p:nvSpPr>
          <p:cNvPr id="6" name="Text Placeholder 5">
            <a:extLst>
              <a:ext uri="{FF2B5EF4-FFF2-40B4-BE49-F238E27FC236}">
                <a16:creationId xmlns:a16="http://schemas.microsoft.com/office/drawing/2014/main" id="{D2EA7F60-6BA4-3F4B-91C2-5E533B193E54}"/>
              </a:ext>
            </a:extLst>
          </p:cNvPr>
          <p:cNvSpPr>
            <a:spLocks noGrp="1"/>
          </p:cNvSpPr>
          <p:nvPr>
            <p:ph type="body" sz="quarter" idx="11"/>
          </p:nvPr>
        </p:nvSpPr>
        <p:spPr>
          <a:xfrm>
            <a:off x="4633048" y="9866869"/>
            <a:ext cx="2457007" cy="350138"/>
          </a:xfrm>
        </p:spPr>
        <p:txBody>
          <a:bodyPr>
            <a:normAutofit/>
          </a:bodyPr>
          <a:lstStyle/>
          <a:p>
            <a:r>
              <a:rPr lang="en-US" sz="1200" b="1" dirty="0"/>
              <a:t>Disclosure of your HIV status</a:t>
            </a:r>
          </a:p>
        </p:txBody>
      </p:sp>
      <p:sp>
        <p:nvSpPr>
          <p:cNvPr id="21" name="Text Placeholder 20">
            <a:extLst>
              <a:ext uri="{FF2B5EF4-FFF2-40B4-BE49-F238E27FC236}">
                <a16:creationId xmlns:a16="http://schemas.microsoft.com/office/drawing/2014/main" id="{B8D5B63C-6F29-9E4D-AADE-62F8305839D1}"/>
              </a:ext>
            </a:extLst>
          </p:cNvPr>
          <p:cNvSpPr>
            <a:spLocks noGrp="1"/>
          </p:cNvSpPr>
          <p:nvPr>
            <p:ph type="body" sz="quarter" idx="26"/>
          </p:nvPr>
        </p:nvSpPr>
        <p:spPr/>
        <p:txBody>
          <a:bodyPr>
            <a:normAutofit/>
          </a:bodyPr>
          <a:lstStyle/>
          <a:p>
            <a:r>
              <a:rPr lang="en-US" dirty="0"/>
              <a:t>About Us</a:t>
            </a:r>
          </a:p>
        </p:txBody>
      </p:sp>
      <p:sp>
        <p:nvSpPr>
          <p:cNvPr id="23" name="Text Placeholder 22">
            <a:extLst>
              <a:ext uri="{FF2B5EF4-FFF2-40B4-BE49-F238E27FC236}">
                <a16:creationId xmlns:a16="http://schemas.microsoft.com/office/drawing/2014/main" id="{F6BE6362-93BD-2743-887A-A038C0710C49}"/>
              </a:ext>
            </a:extLst>
          </p:cNvPr>
          <p:cNvSpPr>
            <a:spLocks noGrp="1"/>
          </p:cNvSpPr>
          <p:nvPr>
            <p:ph type="body" sz="quarter" idx="28"/>
          </p:nvPr>
        </p:nvSpPr>
        <p:spPr>
          <a:xfrm>
            <a:off x="324611" y="2420735"/>
            <a:ext cx="3905978" cy="735724"/>
          </a:xfrm>
        </p:spPr>
        <p:txBody>
          <a:bodyPr/>
          <a:lstStyle/>
          <a:p>
            <a:r>
              <a:rPr lang="en-SG" sz="1100" dirty="0"/>
              <a:t>At the Multi-disciplinary Infectious Disease Clinic (MIDC), we pride ourselves on our multidisciplinary approach to the treatment of HIV/AIDS. Patients that come to us will receive care from our team of nurses, doctors, pharmacists, and medical social workers in order to find a treatment and support plan tailored to their needs.</a:t>
            </a:r>
          </a:p>
        </p:txBody>
      </p:sp>
      <p:sp>
        <p:nvSpPr>
          <p:cNvPr id="25" name="Text Placeholder 24">
            <a:extLst>
              <a:ext uri="{FF2B5EF4-FFF2-40B4-BE49-F238E27FC236}">
                <a16:creationId xmlns:a16="http://schemas.microsoft.com/office/drawing/2014/main" id="{84C7E5E4-AAAD-A841-8A0C-BECC827BB437}"/>
              </a:ext>
            </a:extLst>
          </p:cNvPr>
          <p:cNvSpPr>
            <a:spLocks noGrp="1"/>
          </p:cNvSpPr>
          <p:nvPr>
            <p:ph type="body" sz="quarter" idx="30"/>
          </p:nvPr>
        </p:nvSpPr>
        <p:spPr>
          <a:xfrm>
            <a:off x="505719" y="3373940"/>
            <a:ext cx="935143" cy="331400"/>
          </a:xfrm>
        </p:spPr>
        <p:txBody>
          <a:bodyPr>
            <a:normAutofit/>
          </a:bodyPr>
          <a:lstStyle/>
          <a:p>
            <a:r>
              <a:rPr lang="en-US" dirty="0"/>
              <a:t>Key Points </a:t>
            </a:r>
          </a:p>
        </p:txBody>
      </p:sp>
      <p:sp>
        <p:nvSpPr>
          <p:cNvPr id="27" name="Text Placeholder 26">
            <a:extLst>
              <a:ext uri="{FF2B5EF4-FFF2-40B4-BE49-F238E27FC236}">
                <a16:creationId xmlns:a16="http://schemas.microsoft.com/office/drawing/2014/main" id="{E6D02D8E-D2B5-7344-B5A7-74297A3824E8}"/>
              </a:ext>
            </a:extLst>
          </p:cNvPr>
          <p:cNvSpPr>
            <a:spLocks noGrp="1"/>
          </p:cNvSpPr>
          <p:nvPr>
            <p:ph type="body" sz="quarter" idx="32"/>
          </p:nvPr>
        </p:nvSpPr>
        <p:spPr>
          <a:xfrm>
            <a:off x="362633" y="3748250"/>
            <a:ext cx="3807962" cy="1497406"/>
          </a:xfrm>
        </p:spPr>
        <p:txBody>
          <a:bodyPr/>
          <a:lstStyle/>
          <a:p>
            <a:pPr marL="285750" indent="-285750">
              <a:buFont typeface="Arial" panose="020B0604020202020204" pitchFamily="34" charset="0"/>
              <a:buChar char="•"/>
            </a:pPr>
            <a:r>
              <a:rPr lang="en-SG" sz="1100" dirty="0"/>
              <a:t>Receiving early medical care as soon as possible with HIV medication is the best way to stay healthy.</a:t>
            </a:r>
          </a:p>
          <a:p>
            <a:pPr marL="285750" indent="-285750">
              <a:buFont typeface="Arial" panose="020B0604020202020204" pitchFamily="34" charset="0"/>
              <a:buChar char="•"/>
            </a:pPr>
            <a:r>
              <a:rPr lang="en-US" sz="1100" dirty="0"/>
              <a:t>The medical process includes a review of your health and medical history, a physical examination and several lab tests. Future visits will be shorter and less frequent; physical or through telephone consult as your health </a:t>
            </a:r>
            <a:r>
              <a:rPr lang="en-US" sz="1100" dirty="0" err="1"/>
              <a:t>stabilises</a:t>
            </a:r>
            <a:r>
              <a:rPr lang="en-US" sz="1100" dirty="0"/>
              <a:t>.</a:t>
            </a:r>
            <a:endParaRPr lang="en-SG" sz="1100" dirty="0"/>
          </a:p>
          <a:p>
            <a:pPr marL="285750" indent="-285750">
              <a:buFont typeface="Arial" panose="020B0604020202020204" pitchFamily="34" charset="0"/>
              <a:buChar char="•"/>
            </a:pPr>
            <a:r>
              <a:rPr lang="en-SG" sz="1100" dirty="0"/>
              <a:t>A team of healthcare providers are by your side to support you on your journey in achieving long-term health goals. </a:t>
            </a:r>
          </a:p>
          <a:p>
            <a:pPr marL="285750" indent="-285750">
              <a:buFont typeface="Arial" panose="020B0604020202020204" pitchFamily="34" charset="0"/>
              <a:buChar char="•"/>
            </a:pPr>
            <a:endParaRPr lang="en-US" sz="1398" dirty="0"/>
          </a:p>
        </p:txBody>
      </p:sp>
      <p:sp>
        <p:nvSpPr>
          <p:cNvPr id="28" name="Text Placeholder 27">
            <a:extLst>
              <a:ext uri="{FF2B5EF4-FFF2-40B4-BE49-F238E27FC236}">
                <a16:creationId xmlns:a16="http://schemas.microsoft.com/office/drawing/2014/main" id="{2BD3721E-42CE-CF4A-8454-8814B6A75FE5}"/>
              </a:ext>
            </a:extLst>
          </p:cNvPr>
          <p:cNvSpPr>
            <a:spLocks noGrp="1"/>
          </p:cNvSpPr>
          <p:nvPr>
            <p:ph type="body" sz="quarter" idx="33"/>
          </p:nvPr>
        </p:nvSpPr>
        <p:spPr>
          <a:xfrm>
            <a:off x="505719" y="5527525"/>
            <a:ext cx="3896754" cy="331400"/>
          </a:xfrm>
        </p:spPr>
        <p:txBody>
          <a:bodyPr>
            <a:noAutofit/>
          </a:bodyPr>
          <a:lstStyle/>
          <a:p>
            <a:r>
              <a:rPr lang="en-SG" sz="1600" b="1" dirty="0"/>
              <a:t>What is the next step after testing positive for HIV?</a:t>
            </a:r>
            <a:endParaRPr lang="en-SG" sz="1600" dirty="0"/>
          </a:p>
        </p:txBody>
      </p:sp>
      <p:sp>
        <p:nvSpPr>
          <p:cNvPr id="32" name="Text Placeholder 31">
            <a:extLst>
              <a:ext uri="{FF2B5EF4-FFF2-40B4-BE49-F238E27FC236}">
                <a16:creationId xmlns:a16="http://schemas.microsoft.com/office/drawing/2014/main" id="{CD14C384-0761-5E4F-BFF8-FB821771317D}"/>
              </a:ext>
            </a:extLst>
          </p:cNvPr>
          <p:cNvSpPr>
            <a:spLocks noGrp="1"/>
          </p:cNvSpPr>
          <p:nvPr>
            <p:ph type="body" sz="quarter" idx="37"/>
          </p:nvPr>
        </p:nvSpPr>
        <p:spPr>
          <a:xfrm>
            <a:off x="6729049" y="11707462"/>
            <a:ext cx="2318399" cy="324113"/>
          </a:xfrm>
        </p:spPr>
        <p:txBody>
          <a:bodyPr>
            <a:normAutofit/>
          </a:bodyPr>
          <a:lstStyle/>
          <a:p>
            <a:r>
              <a:rPr lang="en-US" sz="1400" dirty="0"/>
              <a:t>[ nuh_midc@nuhs.edu.sg ]</a:t>
            </a:r>
          </a:p>
        </p:txBody>
      </p:sp>
      <p:sp>
        <p:nvSpPr>
          <p:cNvPr id="33" name="Text Placeholder 32">
            <a:extLst>
              <a:ext uri="{FF2B5EF4-FFF2-40B4-BE49-F238E27FC236}">
                <a16:creationId xmlns:a16="http://schemas.microsoft.com/office/drawing/2014/main" id="{363A7E06-95AB-7D43-9DDF-E39E83B0A62E}"/>
              </a:ext>
            </a:extLst>
          </p:cNvPr>
          <p:cNvSpPr>
            <a:spLocks noGrp="1"/>
          </p:cNvSpPr>
          <p:nvPr>
            <p:ph type="body" sz="quarter" idx="38"/>
          </p:nvPr>
        </p:nvSpPr>
        <p:spPr>
          <a:xfrm>
            <a:off x="4618306" y="11725997"/>
            <a:ext cx="2318399" cy="324113"/>
          </a:xfrm>
        </p:spPr>
        <p:txBody>
          <a:bodyPr>
            <a:normAutofit/>
          </a:bodyPr>
          <a:lstStyle/>
          <a:p>
            <a:r>
              <a:rPr lang="en-US" sz="1400" dirty="0"/>
              <a:t>[</a:t>
            </a:r>
            <a:r>
              <a:rPr lang="en-SG" sz="1400" b="1" dirty="0"/>
              <a:t>6772 7800 </a:t>
            </a:r>
            <a:r>
              <a:rPr lang="en-SG" sz="1400" b="1" dirty="0" err="1"/>
              <a:t>ext</a:t>
            </a:r>
            <a:r>
              <a:rPr lang="en-SG" sz="1400" b="1" dirty="0"/>
              <a:t> 2 </a:t>
            </a:r>
            <a:r>
              <a:rPr lang="en-US" sz="1400" dirty="0"/>
              <a:t>]</a:t>
            </a:r>
          </a:p>
        </p:txBody>
      </p:sp>
      <p:sp>
        <p:nvSpPr>
          <p:cNvPr id="148" name="Text Placeholder 147">
            <a:extLst>
              <a:ext uri="{FF2B5EF4-FFF2-40B4-BE49-F238E27FC236}">
                <a16:creationId xmlns:a16="http://schemas.microsoft.com/office/drawing/2014/main" id="{737697CF-DAC5-BE40-8620-8AAF5D50500C}"/>
              </a:ext>
            </a:extLst>
          </p:cNvPr>
          <p:cNvSpPr>
            <a:spLocks noGrp="1"/>
          </p:cNvSpPr>
          <p:nvPr>
            <p:ph type="body" sz="quarter" idx="60"/>
          </p:nvPr>
        </p:nvSpPr>
        <p:spPr>
          <a:xfrm>
            <a:off x="4884503" y="4769759"/>
            <a:ext cx="1317587" cy="400259"/>
          </a:xfrm>
        </p:spPr>
        <p:txBody>
          <a:bodyPr vert="horz" lIns="0" tIns="45720" rIns="0" bIns="45720" rtlCol="0" anchor="ctr">
            <a:normAutofit/>
          </a:bodyPr>
          <a:lstStyle/>
          <a:p>
            <a:r>
              <a:rPr lang="en-SG" sz="1600" b="1" dirty="0"/>
              <a:t>First Visit</a:t>
            </a:r>
            <a:endParaRPr lang="en-SG" sz="1200" dirty="0"/>
          </a:p>
        </p:txBody>
      </p:sp>
      <p:cxnSp>
        <p:nvCxnSpPr>
          <p:cNvPr id="44" name="Straight Arrow Connector 43">
            <a:extLst>
              <a:ext uri="{FF2B5EF4-FFF2-40B4-BE49-F238E27FC236}">
                <a16:creationId xmlns:a16="http://schemas.microsoft.com/office/drawing/2014/main" id="{FB3A3D65-31E4-8746-AC32-4F8E60798F30}"/>
              </a:ext>
              <a:ext uri="{C183D7F6-B498-43B3-948B-1728B52AA6E4}">
                <adec:decorative xmlns:adec="http://schemas.microsoft.com/office/drawing/2017/decorative" val="1"/>
              </a:ext>
            </a:extLst>
          </p:cNvPr>
          <p:cNvCxnSpPr>
            <a:cxnSpLocks/>
          </p:cNvCxnSpPr>
          <p:nvPr/>
        </p:nvCxnSpPr>
        <p:spPr>
          <a:xfrm flipV="1">
            <a:off x="4504006" y="2641600"/>
            <a:ext cx="0" cy="1633380"/>
          </a:xfrm>
          <a:prstGeom prst="straightConnector1">
            <a:avLst/>
          </a:prstGeom>
          <a:ln w="9525">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64133E1B-5F28-4CE8-AB8A-DA13B5E4AA7E}"/>
              </a:ext>
            </a:extLst>
          </p:cNvPr>
          <p:cNvGrpSpPr/>
          <p:nvPr/>
        </p:nvGrpSpPr>
        <p:grpSpPr>
          <a:xfrm>
            <a:off x="4593375" y="5455232"/>
            <a:ext cx="642808" cy="1029492"/>
            <a:chOff x="4611642" y="5385002"/>
            <a:chExt cx="886417" cy="1029492"/>
          </a:xfrm>
        </p:grpSpPr>
        <p:sp>
          <p:nvSpPr>
            <p:cNvPr id="327" name="Rectangle 326">
              <a:extLst>
                <a:ext uri="{FF2B5EF4-FFF2-40B4-BE49-F238E27FC236}">
                  <a16:creationId xmlns:a16="http://schemas.microsoft.com/office/drawing/2014/main" id="{2AC2BFE3-172A-45B6-9A81-10EC76047F46}"/>
                </a:ext>
                <a:ext uri="{C183D7F6-B498-43B3-948B-1728B52AA6E4}">
                  <adec:decorative xmlns:adec="http://schemas.microsoft.com/office/drawing/2017/decorative" val="1"/>
                </a:ext>
              </a:extLst>
            </p:cNvPr>
            <p:cNvSpPr/>
            <p:nvPr/>
          </p:nvSpPr>
          <p:spPr>
            <a:xfrm>
              <a:off x="4611646" y="5385002"/>
              <a:ext cx="886412" cy="112944"/>
            </a:xfrm>
            <a:prstGeom prst="rect">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latin typeface="Muli" panose="02000503040000020004" pitchFamily="2" charset="0"/>
              </a:endParaRPr>
            </a:p>
          </p:txBody>
        </p:sp>
        <p:sp>
          <p:nvSpPr>
            <p:cNvPr id="328" name="Rectangle 327">
              <a:extLst>
                <a:ext uri="{FF2B5EF4-FFF2-40B4-BE49-F238E27FC236}">
                  <a16:creationId xmlns:a16="http://schemas.microsoft.com/office/drawing/2014/main" id="{F198CBB5-A125-46D5-97AB-FF7B996BDF68}"/>
                </a:ext>
                <a:ext uri="{C183D7F6-B498-43B3-948B-1728B52AA6E4}">
                  <adec:decorative xmlns:adec="http://schemas.microsoft.com/office/drawing/2017/decorative" val="1"/>
                </a:ext>
              </a:extLst>
            </p:cNvPr>
            <p:cNvSpPr/>
            <p:nvPr/>
          </p:nvSpPr>
          <p:spPr>
            <a:xfrm>
              <a:off x="4611646" y="5626604"/>
              <a:ext cx="886412" cy="112944"/>
            </a:xfrm>
            <a:prstGeom prst="rect">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latin typeface="Muli" panose="02000503040000020004" pitchFamily="2" charset="0"/>
              </a:endParaRPr>
            </a:p>
          </p:txBody>
        </p:sp>
        <p:sp>
          <p:nvSpPr>
            <p:cNvPr id="329" name="Rectangle 328">
              <a:extLst>
                <a:ext uri="{FF2B5EF4-FFF2-40B4-BE49-F238E27FC236}">
                  <a16:creationId xmlns:a16="http://schemas.microsoft.com/office/drawing/2014/main" id="{6AC350C1-71A3-4FE0-A6DF-A3A2A3EB8D8F}"/>
                </a:ext>
                <a:ext uri="{C183D7F6-B498-43B3-948B-1728B52AA6E4}">
                  <adec:decorative xmlns:adec="http://schemas.microsoft.com/office/drawing/2017/decorative" val="1"/>
                </a:ext>
              </a:extLst>
            </p:cNvPr>
            <p:cNvSpPr/>
            <p:nvPr/>
          </p:nvSpPr>
          <p:spPr>
            <a:xfrm>
              <a:off x="4611646" y="5852276"/>
              <a:ext cx="886412" cy="112944"/>
            </a:xfrm>
            <a:prstGeom prst="rect">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latin typeface="Muli" panose="02000503040000020004" pitchFamily="2" charset="0"/>
              </a:endParaRPr>
            </a:p>
          </p:txBody>
        </p:sp>
        <p:sp>
          <p:nvSpPr>
            <p:cNvPr id="331" name="Rectangle 330">
              <a:extLst>
                <a:ext uri="{FF2B5EF4-FFF2-40B4-BE49-F238E27FC236}">
                  <a16:creationId xmlns:a16="http://schemas.microsoft.com/office/drawing/2014/main" id="{1B04AD9A-BD7D-4D3E-8645-51BE756EC40E}"/>
                </a:ext>
                <a:ext uri="{C183D7F6-B498-43B3-948B-1728B52AA6E4}">
                  <adec:decorative xmlns:adec="http://schemas.microsoft.com/office/drawing/2017/decorative" val="1"/>
                </a:ext>
              </a:extLst>
            </p:cNvPr>
            <p:cNvSpPr/>
            <p:nvPr/>
          </p:nvSpPr>
          <p:spPr>
            <a:xfrm>
              <a:off x="4611647" y="6074163"/>
              <a:ext cx="886412" cy="112944"/>
            </a:xfrm>
            <a:prstGeom prst="rect">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latin typeface="Muli" panose="02000503040000020004" pitchFamily="2" charset="0"/>
              </a:endParaRPr>
            </a:p>
          </p:txBody>
        </p:sp>
        <p:sp>
          <p:nvSpPr>
            <p:cNvPr id="332" name="Rectangle 331">
              <a:extLst>
                <a:ext uri="{FF2B5EF4-FFF2-40B4-BE49-F238E27FC236}">
                  <a16:creationId xmlns:a16="http://schemas.microsoft.com/office/drawing/2014/main" id="{6DDBFF25-874E-48BB-8577-66C935E93077}"/>
                </a:ext>
                <a:ext uri="{C183D7F6-B498-43B3-948B-1728B52AA6E4}">
                  <adec:decorative xmlns:adec="http://schemas.microsoft.com/office/drawing/2017/decorative" val="1"/>
                </a:ext>
              </a:extLst>
            </p:cNvPr>
            <p:cNvSpPr/>
            <p:nvPr/>
          </p:nvSpPr>
          <p:spPr>
            <a:xfrm>
              <a:off x="4611646" y="6301550"/>
              <a:ext cx="886412" cy="112944"/>
            </a:xfrm>
            <a:prstGeom prst="rect">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latin typeface="Muli" panose="02000503040000020004" pitchFamily="2" charset="0"/>
              </a:endParaRPr>
            </a:p>
          </p:txBody>
        </p:sp>
        <p:sp>
          <p:nvSpPr>
            <p:cNvPr id="50" name="Rectangle 49" descr="skills bar chart object">
              <a:extLst>
                <a:ext uri="{FF2B5EF4-FFF2-40B4-BE49-F238E27FC236}">
                  <a16:creationId xmlns:a16="http://schemas.microsoft.com/office/drawing/2014/main" id="{86265B8C-7225-5B49-8272-5550695B4283}"/>
                </a:ext>
                <a:ext uri="{C183D7F6-B498-43B3-948B-1728B52AA6E4}">
                  <adec:decorative xmlns:adec="http://schemas.microsoft.com/office/drawing/2017/decorative" val="0"/>
                </a:ext>
              </a:extLst>
            </p:cNvPr>
            <p:cNvSpPr/>
            <p:nvPr/>
          </p:nvSpPr>
          <p:spPr>
            <a:xfrm>
              <a:off x="4611642" y="5385028"/>
              <a:ext cx="493719" cy="1133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solidFill>
                  <a:schemeClr val="accent1">
                    <a:lumMod val="50000"/>
                  </a:schemeClr>
                </a:solidFill>
                <a:latin typeface="Muli" panose="02000503040000020004" pitchFamily="2" charset="0"/>
              </a:endParaRPr>
            </a:p>
          </p:txBody>
        </p:sp>
        <p:sp>
          <p:nvSpPr>
            <p:cNvPr id="52" name="Rectangle 51" descr="skills bar chart object">
              <a:extLst>
                <a:ext uri="{FF2B5EF4-FFF2-40B4-BE49-F238E27FC236}">
                  <a16:creationId xmlns:a16="http://schemas.microsoft.com/office/drawing/2014/main" id="{7A124C2E-31F8-D049-937F-AC97C65A81A8}"/>
                </a:ext>
                <a:ext uri="{C183D7F6-B498-43B3-948B-1728B52AA6E4}">
                  <adec:decorative xmlns:adec="http://schemas.microsoft.com/office/drawing/2017/decorative" val="0"/>
                </a:ext>
              </a:extLst>
            </p:cNvPr>
            <p:cNvSpPr/>
            <p:nvPr/>
          </p:nvSpPr>
          <p:spPr>
            <a:xfrm>
              <a:off x="4611643" y="5626599"/>
              <a:ext cx="579185" cy="1167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solidFill>
                  <a:schemeClr val="accent1">
                    <a:lumMod val="50000"/>
                  </a:schemeClr>
                </a:solidFill>
                <a:latin typeface="Muli" panose="02000503040000020004" pitchFamily="2" charset="0"/>
              </a:endParaRPr>
            </a:p>
          </p:txBody>
        </p:sp>
        <p:sp>
          <p:nvSpPr>
            <p:cNvPr id="54" name="Rectangle 53" descr="skills bar chart object">
              <a:extLst>
                <a:ext uri="{FF2B5EF4-FFF2-40B4-BE49-F238E27FC236}">
                  <a16:creationId xmlns:a16="http://schemas.microsoft.com/office/drawing/2014/main" id="{187FEC1D-A64B-B64D-87CB-C356EEC25251}"/>
                </a:ext>
                <a:ext uri="{C183D7F6-B498-43B3-948B-1728B52AA6E4}">
                  <adec:decorative xmlns:adec="http://schemas.microsoft.com/office/drawing/2017/decorative" val="0"/>
                </a:ext>
              </a:extLst>
            </p:cNvPr>
            <p:cNvSpPr/>
            <p:nvPr/>
          </p:nvSpPr>
          <p:spPr>
            <a:xfrm>
              <a:off x="4611649" y="5852276"/>
              <a:ext cx="148979" cy="1129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solidFill>
                  <a:schemeClr val="accent1">
                    <a:lumMod val="50000"/>
                  </a:schemeClr>
                </a:solidFill>
                <a:latin typeface="Muli" panose="02000503040000020004" pitchFamily="2" charset="0"/>
              </a:endParaRPr>
            </a:p>
          </p:txBody>
        </p:sp>
        <p:sp>
          <p:nvSpPr>
            <p:cNvPr id="85" name="Rectangle 84" descr="skills bar chart object">
              <a:extLst>
                <a:ext uri="{FF2B5EF4-FFF2-40B4-BE49-F238E27FC236}">
                  <a16:creationId xmlns:a16="http://schemas.microsoft.com/office/drawing/2014/main" id="{71AF2A2B-6178-694C-A413-78AD7B7BEBBB}"/>
                </a:ext>
                <a:ext uri="{C183D7F6-B498-43B3-948B-1728B52AA6E4}">
                  <adec:decorative xmlns:adec="http://schemas.microsoft.com/office/drawing/2017/decorative" val="0"/>
                </a:ext>
              </a:extLst>
            </p:cNvPr>
            <p:cNvSpPr/>
            <p:nvPr/>
          </p:nvSpPr>
          <p:spPr>
            <a:xfrm>
              <a:off x="4611647" y="6075796"/>
              <a:ext cx="371951" cy="117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solidFill>
                  <a:schemeClr val="accent1">
                    <a:lumMod val="50000"/>
                  </a:schemeClr>
                </a:solidFill>
                <a:latin typeface="Muli" panose="02000503040000020004" pitchFamily="2" charset="0"/>
              </a:endParaRPr>
            </a:p>
          </p:txBody>
        </p:sp>
        <p:sp>
          <p:nvSpPr>
            <p:cNvPr id="86" name="Rectangle 85" descr="skills bar chart object">
              <a:extLst>
                <a:ext uri="{FF2B5EF4-FFF2-40B4-BE49-F238E27FC236}">
                  <a16:creationId xmlns:a16="http://schemas.microsoft.com/office/drawing/2014/main" id="{5D320E76-F219-E749-820E-A9A2D2EDC688}"/>
                </a:ext>
                <a:ext uri="{C183D7F6-B498-43B3-948B-1728B52AA6E4}">
                  <adec:decorative xmlns:adec="http://schemas.microsoft.com/office/drawing/2017/decorative" val="0"/>
                </a:ext>
              </a:extLst>
            </p:cNvPr>
            <p:cNvSpPr/>
            <p:nvPr/>
          </p:nvSpPr>
          <p:spPr>
            <a:xfrm>
              <a:off x="4611642" y="6301550"/>
              <a:ext cx="464976" cy="101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solidFill>
                  <a:schemeClr val="accent1">
                    <a:lumMod val="50000"/>
                  </a:schemeClr>
                </a:solidFill>
                <a:latin typeface="Muli" panose="02000503040000020004" pitchFamily="2" charset="0"/>
              </a:endParaRPr>
            </a:p>
          </p:txBody>
        </p:sp>
      </p:grpSp>
      <p:cxnSp>
        <p:nvCxnSpPr>
          <p:cNvPr id="136" name="Straight Arrow Connector 135">
            <a:extLst>
              <a:ext uri="{FF2B5EF4-FFF2-40B4-BE49-F238E27FC236}">
                <a16:creationId xmlns:a16="http://schemas.microsoft.com/office/drawing/2014/main" id="{537DB787-45FC-6C42-8904-35531D3160EB}"/>
              </a:ext>
              <a:ext uri="{C183D7F6-B498-43B3-948B-1728B52AA6E4}">
                <adec:decorative xmlns:adec="http://schemas.microsoft.com/office/drawing/2017/decorative" val="1"/>
              </a:ext>
            </a:extLst>
          </p:cNvPr>
          <p:cNvCxnSpPr>
            <a:cxnSpLocks/>
          </p:cNvCxnSpPr>
          <p:nvPr/>
        </p:nvCxnSpPr>
        <p:spPr>
          <a:xfrm>
            <a:off x="3443" y="9067119"/>
            <a:ext cx="387889" cy="1"/>
          </a:xfrm>
          <a:prstGeom prst="straightConnector1">
            <a:avLst/>
          </a:prstGeom>
          <a:ln w="12700">
            <a:solidFill>
              <a:schemeClr val="bg1"/>
            </a:solidFill>
            <a:tailEnd type="oval"/>
          </a:ln>
        </p:spPr>
        <p:style>
          <a:lnRef idx="1">
            <a:schemeClr val="accent1"/>
          </a:lnRef>
          <a:fillRef idx="0">
            <a:schemeClr val="accent1"/>
          </a:fillRef>
          <a:effectRef idx="0">
            <a:schemeClr val="accent1"/>
          </a:effectRef>
          <a:fontRef idx="minor">
            <a:schemeClr val="tx1"/>
          </a:fontRef>
        </p:style>
      </p:cxnSp>
      <p:grpSp>
        <p:nvGrpSpPr>
          <p:cNvPr id="390" name="Group 389">
            <a:extLst>
              <a:ext uri="{FF2B5EF4-FFF2-40B4-BE49-F238E27FC236}">
                <a16:creationId xmlns:a16="http://schemas.microsoft.com/office/drawing/2014/main" id="{F939C3B9-1EB3-4875-B0BC-C176CEBA05B2}"/>
              </a:ext>
            </a:extLst>
          </p:cNvPr>
          <p:cNvGrpSpPr/>
          <p:nvPr/>
        </p:nvGrpSpPr>
        <p:grpSpPr>
          <a:xfrm rot="16200000">
            <a:off x="-120563" y="7579334"/>
            <a:ext cx="1645554" cy="690919"/>
            <a:chOff x="-3207938" y="7332216"/>
            <a:chExt cx="2440384" cy="954927"/>
          </a:xfrm>
        </p:grpSpPr>
        <p:sp>
          <p:nvSpPr>
            <p:cNvPr id="333" name="Oval 332">
              <a:extLst>
                <a:ext uri="{FF2B5EF4-FFF2-40B4-BE49-F238E27FC236}">
                  <a16:creationId xmlns:a16="http://schemas.microsoft.com/office/drawing/2014/main" id="{7C02C40E-7048-4426-9838-E710F1794F66}"/>
                </a:ext>
                <a:ext uri="{C183D7F6-B498-43B3-948B-1728B52AA6E4}">
                  <adec:decorative xmlns:adec="http://schemas.microsoft.com/office/drawing/2017/decorative" val="1"/>
                </a:ext>
              </a:extLst>
            </p:cNvPr>
            <p:cNvSpPr/>
            <p:nvPr/>
          </p:nvSpPr>
          <p:spPr>
            <a:xfrm rot="13815886">
              <a:off x="-3207938" y="7332216"/>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34" name="Oval 333">
              <a:extLst>
                <a:ext uri="{FF2B5EF4-FFF2-40B4-BE49-F238E27FC236}">
                  <a16:creationId xmlns:a16="http://schemas.microsoft.com/office/drawing/2014/main" id="{5A4DE2A8-DFFE-4BFF-9B68-3C1686D52D30}"/>
                </a:ext>
                <a:ext uri="{C183D7F6-B498-43B3-948B-1728B52AA6E4}">
                  <adec:decorative xmlns:adec="http://schemas.microsoft.com/office/drawing/2017/decorative" val="1"/>
                </a:ext>
              </a:extLst>
            </p:cNvPr>
            <p:cNvSpPr/>
            <p:nvPr/>
          </p:nvSpPr>
          <p:spPr>
            <a:xfrm rot="13815886">
              <a:off x="-2842559" y="7332216"/>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35" name="Oval 334">
              <a:extLst>
                <a:ext uri="{FF2B5EF4-FFF2-40B4-BE49-F238E27FC236}">
                  <a16:creationId xmlns:a16="http://schemas.microsoft.com/office/drawing/2014/main" id="{A3F90B3D-E9FC-4470-A20D-E05300B42930}"/>
                </a:ext>
                <a:ext uri="{C183D7F6-B498-43B3-948B-1728B52AA6E4}">
                  <adec:decorative xmlns:adec="http://schemas.microsoft.com/office/drawing/2017/decorative" val="1"/>
                </a:ext>
              </a:extLst>
            </p:cNvPr>
            <p:cNvSpPr/>
            <p:nvPr/>
          </p:nvSpPr>
          <p:spPr>
            <a:xfrm rot="13815886">
              <a:off x="-2477180" y="7332216"/>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36" name="Oval 335">
              <a:extLst>
                <a:ext uri="{FF2B5EF4-FFF2-40B4-BE49-F238E27FC236}">
                  <a16:creationId xmlns:a16="http://schemas.microsoft.com/office/drawing/2014/main" id="{66FDB959-5F5E-4E7C-BD4D-2F4DA4F0AAAA}"/>
                </a:ext>
                <a:ext uri="{C183D7F6-B498-43B3-948B-1728B52AA6E4}">
                  <adec:decorative xmlns:adec="http://schemas.microsoft.com/office/drawing/2017/decorative" val="1"/>
                </a:ext>
              </a:extLst>
            </p:cNvPr>
            <p:cNvSpPr/>
            <p:nvPr/>
          </p:nvSpPr>
          <p:spPr>
            <a:xfrm rot="13815886">
              <a:off x="-2111801" y="7332216"/>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37" name="Oval 336">
              <a:extLst>
                <a:ext uri="{FF2B5EF4-FFF2-40B4-BE49-F238E27FC236}">
                  <a16:creationId xmlns:a16="http://schemas.microsoft.com/office/drawing/2014/main" id="{3AB0D863-08C7-40D5-BD24-B44021A7365E}"/>
                </a:ext>
                <a:ext uri="{C183D7F6-B498-43B3-948B-1728B52AA6E4}">
                  <adec:decorative xmlns:adec="http://schemas.microsoft.com/office/drawing/2017/decorative" val="1"/>
                </a:ext>
              </a:extLst>
            </p:cNvPr>
            <p:cNvSpPr/>
            <p:nvPr/>
          </p:nvSpPr>
          <p:spPr>
            <a:xfrm rot="13815886">
              <a:off x="-1744914" y="7332216"/>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38" name="Oval 337">
              <a:extLst>
                <a:ext uri="{FF2B5EF4-FFF2-40B4-BE49-F238E27FC236}">
                  <a16:creationId xmlns:a16="http://schemas.microsoft.com/office/drawing/2014/main" id="{837B117A-206E-4879-A9E7-4CC4EE7C87B5}"/>
                </a:ext>
                <a:ext uri="{C183D7F6-B498-43B3-948B-1728B52AA6E4}">
                  <adec:decorative xmlns:adec="http://schemas.microsoft.com/office/drawing/2017/decorative" val="1"/>
                </a:ext>
              </a:extLst>
            </p:cNvPr>
            <p:cNvSpPr/>
            <p:nvPr/>
          </p:nvSpPr>
          <p:spPr>
            <a:xfrm rot="13815886">
              <a:off x="-3207938" y="7689251"/>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39" name="Oval 338">
              <a:extLst>
                <a:ext uri="{FF2B5EF4-FFF2-40B4-BE49-F238E27FC236}">
                  <a16:creationId xmlns:a16="http://schemas.microsoft.com/office/drawing/2014/main" id="{FB71D391-B362-481A-BAB5-5ECD7AAEAA76}"/>
                </a:ext>
                <a:ext uri="{C183D7F6-B498-43B3-948B-1728B52AA6E4}">
                  <adec:decorative xmlns:adec="http://schemas.microsoft.com/office/drawing/2017/decorative" val="1"/>
                </a:ext>
              </a:extLst>
            </p:cNvPr>
            <p:cNvSpPr/>
            <p:nvPr/>
          </p:nvSpPr>
          <p:spPr>
            <a:xfrm rot="13815886">
              <a:off x="-2842559" y="7689251"/>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40" name="Oval 339">
              <a:extLst>
                <a:ext uri="{FF2B5EF4-FFF2-40B4-BE49-F238E27FC236}">
                  <a16:creationId xmlns:a16="http://schemas.microsoft.com/office/drawing/2014/main" id="{BA56498E-0EE3-48C6-B3AE-32B86E27EA07}"/>
                </a:ext>
                <a:ext uri="{C183D7F6-B498-43B3-948B-1728B52AA6E4}">
                  <adec:decorative xmlns:adec="http://schemas.microsoft.com/office/drawing/2017/decorative" val="1"/>
                </a:ext>
              </a:extLst>
            </p:cNvPr>
            <p:cNvSpPr/>
            <p:nvPr/>
          </p:nvSpPr>
          <p:spPr>
            <a:xfrm rot="13815886">
              <a:off x="-2477180" y="7689251"/>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41" name="Oval 340">
              <a:extLst>
                <a:ext uri="{FF2B5EF4-FFF2-40B4-BE49-F238E27FC236}">
                  <a16:creationId xmlns:a16="http://schemas.microsoft.com/office/drawing/2014/main" id="{71D97383-D29B-4474-B779-3406049AB654}"/>
                </a:ext>
                <a:ext uri="{C183D7F6-B498-43B3-948B-1728B52AA6E4}">
                  <adec:decorative xmlns:adec="http://schemas.microsoft.com/office/drawing/2017/decorative" val="1"/>
                </a:ext>
              </a:extLst>
            </p:cNvPr>
            <p:cNvSpPr/>
            <p:nvPr/>
          </p:nvSpPr>
          <p:spPr>
            <a:xfrm rot="13815886">
              <a:off x="-2111801" y="7689251"/>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42" name="Oval 341">
              <a:extLst>
                <a:ext uri="{FF2B5EF4-FFF2-40B4-BE49-F238E27FC236}">
                  <a16:creationId xmlns:a16="http://schemas.microsoft.com/office/drawing/2014/main" id="{8DED0FF6-1575-415B-869C-AF61926E8F1A}"/>
                </a:ext>
                <a:ext uri="{C183D7F6-B498-43B3-948B-1728B52AA6E4}">
                  <adec:decorative xmlns:adec="http://schemas.microsoft.com/office/drawing/2017/decorative" val="1"/>
                </a:ext>
              </a:extLst>
            </p:cNvPr>
            <p:cNvSpPr/>
            <p:nvPr/>
          </p:nvSpPr>
          <p:spPr>
            <a:xfrm rot="13815886">
              <a:off x="-1761288" y="7680934"/>
              <a:ext cx="248620" cy="275143"/>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43" name="Oval 342">
              <a:extLst>
                <a:ext uri="{FF2B5EF4-FFF2-40B4-BE49-F238E27FC236}">
                  <a16:creationId xmlns:a16="http://schemas.microsoft.com/office/drawing/2014/main" id="{FB595052-E25C-4CBC-BDB4-C3E38CBD593A}"/>
                </a:ext>
                <a:ext uri="{C183D7F6-B498-43B3-948B-1728B52AA6E4}">
                  <adec:decorative xmlns:adec="http://schemas.microsoft.com/office/drawing/2017/decorative" val="1"/>
                </a:ext>
              </a:extLst>
            </p:cNvPr>
            <p:cNvSpPr/>
            <p:nvPr/>
          </p:nvSpPr>
          <p:spPr>
            <a:xfrm rot="13815886">
              <a:off x="-3207938" y="8043557"/>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44" name="Oval 343">
              <a:extLst>
                <a:ext uri="{FF2B5EF4-FFF2-40B4-BE49-F238E27FC236}">
                  <a16:creationId xmlns:a16="http://schemas.microsoft.com/office/drawing/2014/main" id="{739D7012-941B-4223-B8EE-58A045C12EF6}"/>
                </a:ext>
                <a:ext uri="{C183D7F6-B498-43B3-948B-1728B52AA6E4}">
                  <adec:decorative xmlns:adec="http://schemas.microsoft.com/office/drawing/2017/decorative" val="1"/>
                </a:ext>
              </a:extLst>
            </p:cNvPr>
            <p:cNvSpPr/>
            <p:nvPr/>
          </p:nvSpPr>
          <p:spPr>
            <a:xfrm rot="13815886">
              <a:off x="-2842559" y="8043557"/>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45" name="Oval 344">
              <a:extLst>
                <a:ext uri="{FF2B5EF4-FFF2-40B4-BE49-F238E27FC236}">
                  <a16:creationId xmlns:a16="http://schemas.microsoft.com/office/drawing/2014/main" id="{A0FD52E1-D318-4377-97FD-AC40D1FEECAA}"/>
                </a:ext>
                <a:ext uri="{C183D7F6-B498-43B3-948B-1728B52AA6E4}">
                  <adec:decorative xmlns:adec="http://schemas.microsoft.com/office/drawing/2017/decorative" val="1"/>
                </a:ext>
              </a:extLst>
            </p:cNvPr>
            <p:cNvSpPr/>
            <p:nvPr/>
          </p:nvSpPr>
          <p:spPr>
            <a:xfrm rot="13815886">
              <a:off x="-2477180" y="8043557"/>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46" name="Oval 345">
              <a:extLst>
                <a:ext uri="{FF2B5EF4-FFF2-40B4-BE49-F238E27FC236}">
                  <a16:creationId xmlns:a16="http://schemas.microsoft.com/office/drawing/2014/main" id="{907AC1CF-D232-4C22-BD8C-2F9991731607}"/>
                </a:ext>
                <a:ext uri="{C183D7F6-B498-43B3-948B-1728B52AA6E4}">
                  <adec:decorative xmlns:adec="http://schemas.microsoft.com/office/drawing/2017/decorative" val="1"/>
                </a:ext>
              </a:extLst>
            </p:cNvPr>
            <p:cNvSpPr/>
            <p:nvPr/>
          </p:nvSpPr>
          <p:spPr>
            <a:xfrm rot="13815886">
              <a:off x="-2111801" y="8043557"/>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47" name="Oval 346">
              <a:extLst>
                <a:ext uri="{FF2B5EF4-FFF2-40B4-BE49-F238E27FC236}">
                  <a16:creationId xmlns:a16="http://schemas.microsoft.com/office/drawing/2014/main" id="{480D7F6D-16EB-44E5-AB6A-5FF5B759EC97}"/>
                </a:ext>
                <a:ext uri="{C183D7F6-B498-43B3-948B-1728B52AA6E4}">
                  <adec:decorative xmlns:adec="http://schemas.microsoft.com/office/drawing/2017/decorative" val="1"/>
                </a:ext>
              </a:extLst>
            </p:cNvPr>
            <p:cNvSpPr/>
            <p:nvPr/>
          </p:nvSpPr>
          <p:spPr>
            <a:xfrm rot="13815886">
              <a:off x="-1744914" y="8043557"/>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48" name="Oval 347">
              <a:extLst>
                <a:ext uri="{FF2B5EF4-FFF2-40B4-BE49-F238E27FC236}">
                  <a16:creationId xmlns:a16="http://schemas.microsoft.com/office/drawing/2014/main" id="{AE57416F-8D58-47F8-8770-EF25BD07E1FA}"/>
                </a:ext>
                <a:ext uri="{C183D7F6-B498-43B3-948B-1728B52AA6E4}">
                  <adec:decorative xmlns:adec="http://schemas.microsoft.com/office/drawing/2017/decorative" val="1"/>
                </a:ext>
              </a:extLst>
            </p:cNvPr>
            <p:cNvSpPr/>
            <p:nvPr/>
          </p:nvSpPr>
          <p:spPr>
            <a:xfrm rot="13815886">
              <a:off x="-1378027" y="7332216"/>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49" name="Oval 348">
              <a:extLst>
                <a:ext uri="{FF2B5EF4-FFF2-40B4-BE49-F238E27FC236}">
                  <a16:creationId xmlns:a16="http://schemas.microsoft.com/office/drawing/2014/main" id="{8BAA9C95-C365-4776-9E92-D4CBDB3D3BBF}"/>
                </a:ext>
                <a:ext uri="{C183D7F6-B498-43B3-948B-1728B52AA6E4}">
                  <adec:decorative xmlns:adec="http://schemas.microsoft.com/office/drawing/2017/decorative" val="1"/>
                </a:ext>
              </a:extLst>
            </p:cNvPr>
            <p:cNvSpPr/>
            <p:nvPr/>
          </p:nvSpPr>
          <p:spPr>
            <a:xfrm rot="13815886">
              <a:off x="-1011140" y="7332216"/>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50" name="Oval 349">
              <a:extLst>
                <a:ext uri="{FF2B5EF4-FFF2-40B4-BE49-F238E27FC236}">
                  <a16:creationId xmlns:a16="http://schemas.microsoft.com/office/drawing/2014/main" id="{91F2BD17-2ED5-4831-9501-E5D78BAB7A37}"/>
                </a:ext>
                <a:ext uri="{C183D7F6-B498-43B3-948B-1728B52AA6E4}">
                  <adec:decorative xmlns:adec="http://schemas.microsoft.com/office/drawing/2017/decorative" val="1"/>
                </a:ext>
              </a:extLst>
            </p:cNvPr>
            <p:cNvSpPr/>
            <p:nvPr/>
          </p:nvSpPr>
          <p:spPr>
            <a:xfrm rot="13815886">
              <a:off x="-1378027" y="7689251"/>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51" name="Oval 350">
              <a:extLst>
                <a:ext uri="{FF2B5EF4-FFF2-40B4-BE49-F238E27FC236}">
                  <a16:creationId xmlns:a16="http://schemas.microsoft.com/office/drawing/2014/main" id="{25EFCDD2-C91E-49A9-8BA9-BB6F5220D770}"/>
                </a:ext>
                <a:ext uri="{C183D7F6-B498-43B3-948B-1728B52AA6E4}">
                  <adec:decorative xmlns:adec="http://schemas.microsoft.com/office/drawing/2017/decorative" val="1"/>
                </a:ext>
              </a:extLst>
            </p:cNvPr>
            <p:cNvSpPr/>
            <p:nvPr/>
          </p:nvSpPr>
          <p:spPr>
            <a:xfrm rot="13815886">
              <a:off x="-1011140" y="7689251"/>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52" name="Oval 351">
              <a:extLst>
                <a:ext uri="{FF2B5EF4-FFF2-40B4-BE49-F238E27FC236}">
                  <a16:creationId xmlns:a16="http://schemas.microsoft.com/office/drawing/2014/main" id="{09ED073A-BA9B-4BE0-A0C3-28D37FF5BDD6}"/>
                </a:ext>
                <a:ext uri="{C183D7F6-B498-43B3-948B-1728B52AA6E4}">
                  <adec:decorative xmlns:adec="http://schemas.microsoft.com/office/drawing/2017/decorative" val="1"/>
                </a:ext>
              </a:extLst>
            </p:cNvPr>
            <p:cNvSpPr/>
            <p:nvPr/>
          </p:nvSpPr>
          <p:spPr>
            <a:xfrm rot="13815886">
              <a:off x="-1378027" y="8043557"/>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353" name="Oval 352">
              <a:extLst>
                <a:ext uri="{FF2B5EF4-FFF2-40B4-BE49-F238E27FC236}">
                  <a16:creationId xmlns:a16="http://schemas.microsoft.com/office/drawing/2014/main" id="{88F8A272-0A54-45C2-98E5-E5BB86CE7C08}"/>
                </a:ext>
                <a:ext uri="{C183D7F6-B498-43B3-948B-1728B52AA6E4}">
                  <adec:decorative xmlns:adec="http://schemas.microsoft.com/office/drawing/2017/decorative" val="1"/>
                </a:ext>
              </a:extLst>
            </p:cNvPr>
            <p:cNvSpPr/>
            <p:nvPr/>
          </p:nvSpPr>
          <p:spPr>
            <a:xfrm rot="13815886">
              <a:off x="-1011140" y="8043557"/>
              <a:ext cx="243586" cy="243586"/>
            </a:xfrm>
            <a:prstGeom prst="ellipse">
              <a:avLst/>
            </a:prstGeom>
            <a:solidFill>
              <a:schemeClr val="accent5">
                <a:lumMod val="20000"/>
                <a:lumOff val="80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89" name="Oval 88">
              <a:extLst>
                <a:ext uri="{FF2B5EF4-FFF2-40B4-BE49-F238E27FC236}">
                  <a16:creationId xmlns:a16="http://schemas.microsoft.com/office/drawing/2014/main" id="{CD091EFB-3174-254F-8874-4422489C5D41}"/>
                </a:ext>
                <a:ext uri="{C183D7F6-B498-43B3-948B-1728B52AA6E4}">
                  <adec:decorative xmlns:adec="http://schemas.microsoft.com/office/drawing/2017/decorative" val="1"/>
                </a:ext>
              </a:extLst>
            </p:cNvPr>
            <p:cNvSpPr/>
            <p:nvPr/>
          </p:nvSpPr>
          <p:spPr>
            <a:xfrm rot="13815886">
              <a:off x="-3132817" y="7403852"/>
              <a:ext cx="99019"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90" name="Oval 89">
              <a:extLst>
                <a:ext uri="{FF2B5EF4-FFF2-40B4-BE49-F238E27FC236}">
                  <a16:creationId xmlns:a16="http://schemas.microsoft.com/office/drawing/2014/main" id="{0E48D0F5-A89A-AF45-891A-CA7E15C21B40}"/>
                </a:ext>
                <a:ext uri="{C183D7F6-B498-43B3-948B-1728B52AA6E4}">
                  <adec:decorative xmlns:adec="http://schemas.microsoft.com/office/drawing/2017/decorative" val="1"/>
                </a:ext>
              </a:extLst>
            </p:cNvPr>
            <p:cNvSpPr/>
            <p:nvPr/>
          </p:nvSpPr>
          <p:spPr>
            <a:xfrm rot="13815886">
              <a:off x="-2776402" y="7403852"/>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91" name="Oval 90">
              <a:extLst>
                <a:ext uri="{FF2B5EF4-FFF2-40B4-BE49-F238E27FC236}">
                  <a16:creationId xmlns:a16="http://schemas.microsoft.com/office/drawing/2014/main" id="{1F640FF8-2F09-F443-9EF8-1A530B848D05}"/>
                </a:ext>
                <a:ext uri="{C183D7F6-B498-43B3-948B-1728B52AA6E4}">
                  <adec:decorative xmlns:adec="http://schemas.microsoft.com/office/drawing/2017/decorative" val="1"/>
                </a:ext>
              </a:extLst>
            </p:cNvPr>
            <p:cNvSpPr/>
            <p:nvPr/>
          </p:nvSpPr>
          <p:spPr>
            <a:xfrm rot="13815886">
              <a:off x="-2415038" y="7403852"/>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92" name="Oval 91">
              <a:extLst>
                <a:ext uri="{FF2B5EF4-FFF2-40B4-BE49-F238E27FC236}">
                  <a16:creationId xmlns:a16="http://schemas.microsoft.com/office/drawing/2014/main" id="{0BBB4864-A253-984B-ACC6-A7B6A7F804DF}"/>
                </a:ext>
                <a:ext uri="{C183D7F6-B498-43B3-948B-1728B52AA6E4}">
                  <adec:decorative xmlns:adec="http://schemas.microsoft.com/office/drawing/2017/decorative" val="1"/>
                </a:ext>
              </a:extLst>
            </p:cNvPr>
            <p:cNvSpPr/>
            <p:nvPr/>
          </p:nvSpPr>
          <p:spPr>
            <a:xfrm rot="13815886">
              <a:off x="-2046983" y="7403852"/>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93" name="Oval 92">
              <a:extLst>
                <a:ext uri="{FF2B5EF4-FFF2-40B4-BE49-F238E27FC236}">
                  <a16:creationId xmlns:a16="http://schemas.microsoft.com/office/drawing/2014/main" id="{21E5CCEB-895D-A74D-9FAD-0F53E8AD44F5}"/>
                </a:ext>
                <a:ext uri="{C183D7F6-B498-43B3-948B-1728B52AA6E4}">
                  <adec:decorative xmlns:adec="http://schemas.microsoft.com/office/drawing/2017/decorative" val="1"/>
                </a:ext>
              </a:extLst>
            </p:cNvPr>
            <p:cNvSpPr/>
            <p:nvPr/>
          </p:nvSpPr>
          <p:spPr>
            <a:xfrm rot="13815886">
              <a:off x="-1678927" y="7403852"/>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94" name="Oval 93">
              <a:extLst>
                <a:ext uri="{FF2B5EF4-FFF2-40B4-BE49-F238E27FC236}">
                  <a16:creationId xmlns:a16="http://schemas.microsoft.com/office/drawing/2014/main" id="{A7748D91-484B-2841-9F12-79E26271F25C}"/>
                </a:ext>
                <a:ext uri="{C183D7F6-B498-43B3-948B-1728B52AA6E4}">
                  <adec:decorative xmlns:adec="http://schemas.microsoft.com/office/drawing/2017/decorative" val="1"/>
                </a:ext>
              </a:extLst>
            </p:cNvPr>
            <p:cNvSpPr/>
            <p:nvPr/>
          </p:nvSpPr>
          <p:spPr>
            <a:xfrm rot="13815886">
              <a:off x="-3132817" y="7758524"/>
              <a:ext cx="99019"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95" name="Oval 94">
              <a:extLst>
                <a:ext uri="{FF2B5EF4-FFF2-40B4-BE49-F238E27FC236}">
                  <a16:creationId xmlns:a16="http://schemas.microsoft.com/office/drawing/2014/main" id="{0802EA00-DE39-6646-819D-8DAD6BD3C230}"/>
                </a:ext>
                <a:ext uri="{C183D7F6-B498-43B3-948B-1728B52AA6E4}">
                  <adec:decorative xmlns:adec="http://schemas.microsoft.com/office/drawing/2017/decorative" val="1"/>
                </a:ext>
              </a:extLst>
            </p:cNvPr>
            <p:cNvSpPr/>
            <p:nvPr/>
          </p:nvSpPr>
          <p:spPr>
            <a:xfrm rot="13815886">
              <a:off x="-2776402" y="7758524"/>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96" name="Oval 95">
              <a:extLst>
                <a:ext uri="{FF2B5EF4-FFF2-40B4-BE49-F238E27FC236}">
                  <a16:creationId xmlns:a16="http://schemas.microsoft.com/office/drawing/2014/main" id="{E2CFFE67-84B5-1744-AC13-0F98EDA1875C}"/>
                </a:ext>
                <a:ext uri="{C183D7F6-B498-43B3-948B-1728B52AA6E4}">
                  <adec:decorative xmlns:adec="http://schemas.microsoft.com/office/drawing/2017/decorative" val="1"/>
                </a:ext>
              </a:extLst>
            </p:cNvPr>
            <p:cNvSpPr/>
            <p:nvPr/>
          </p:nvSpPr>
          <p:spPr>
            <a:xfrm rot="13815886">
              <a:off x="-2415038" y="7758524"/>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97" name="Oval 96">
              <a:extLst>
                <a:ext uri="{FF2B5EF4-FFF2-40B4-BE49-F238E27FC236}">
                  <a16:creationId xmlns:a16="http://schemas.microsoft.com/office/drawing/2014/main" id="{AD9EC97F-19D0-A24E-AFAC-A9ABFCF45428}"/>
                </a:ext>
                <a:ext uri="{C183D7F6-B498-43B3-948B-1728B52AA6E4}">
                  <adec:decorative xmlns:adec="http://schemas.microsoft.com/office/drawing/2017/decorative" val="1"/>
                </a:ext>
              </a:extLst>
            </p:cNvPr>
            <p:cNvSpPr/>
            <p:nvPr/>
          </p:nvSpPr>
          <p:spPr>
            <a:xfrm rot="13815886">
              <a:off x="-2046983" y="7758524"/>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98" name="Oval 97">
              <a:extLst>
                <a:ext uri="{FF2B5EF4-FFF2-40B4-BE49-F238E27FC236}">
                  <a16:creationId xmlns:a16="http://schemas.microsoft.com/office/drawing/2014/main" id="{4F447367-7794-2144-93F9-274CDB46F2B0}"/>
                </a:ext>
                <a:ext uri="{C183D7F6-B498-43B3-948B-1728B52AA6E4}">
                  <adec:decorative xmlns:adec="http://schemas.microsoft.com/office/drawing/2017/decorative" val="1"/>
                </a:ext>
              </a:extLst>
            </p:cNvPr>
            <p:cNvSpPr/>
            <p:nvPr/>
          </p:nvSpPr>
          <p:spPr>
            <a:xfrm rot="13815886">
              <a:off x="-1678927" y="7758524"/>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99" name="Oval 98">
              <a:extLst>
                <a:ext uri="{FF2B5EF4-FFF2-40B4-BE49-F238E27FC236}">
                  <a16:creationId xmlns:a16="http://schemas.microsoft.com/office/drawing/2014/main" id="{05725725-5555-264C-9036-8E4744CB6F53}"/>
                </a:ext>
                <a:ext uri="{C183D7F6-B498-43B3-948B-1728B52AA6E4}">
                  <adec:decorative xmlns:adec="http://schemas.microsoft.com/office/drawing/2017/decorative" val="1"/>
                </a:ext>
              </a:extLst>
            </p:cNvPr>
            <p:cNvSpPr/>
            <p:nvPr/>
          </p:nvSpPr>
          <p:spPr>
            <a:xfrm rot="13815886">
              <a:off x="-3132817" y="8113195"/>
              <a:ext cx="99019"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100" name="Oval 99">
              <a:extLst>
                <a:ext uri="{FF2B5EF4-FFF2-40B4-BE49-F238E27FC236}">
                  <a16:creationId xmlns:a16="http://schemas.microsoft.com/office/drawing/2014/main" id="{AD5150E1-EA8A-6D42-A23B-A79504BF5AD5}"/>
                </a:ext>
                <a:ext uri="{C183D7F6-B498-43B3-948B-1728B52AA6E4}">
                  <adec:decorative xmlns:adec="http://schemas.microsoft.com/office/drawing/2017/decorative" val="1"/>
                </a:ext>
              </a:extLst>
            </p:cNvPr>
            <p:cNvSpPr/>
            <p:nvPr/>
          </p:nvSpPr>
          <p:spPr>
            <a:xfrm rot="13815886">
              <a:off x="-2776402" y="8113195"/>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101" name="Oval 100">
              <a:extLst>
                <a:ext uri="{FF2B5EF4-FFF2-40B4-BE49-F238E27FC236}">
                  <a16:creationId xmlns:a16="http://schemas.microsoft.com/office/drawing/2014/main" id="{37C61701-7441-CC43-8B8D-CE1F14BFB591}"/>
                </a:ext>
                <a:ext uri="{C183D7F6-B498-43B3-948B-1728B52AA6E4}">
                  <adec:decorative xmlns:adec="http://schemas.microsoft.com/office/drawing/2017/decorative" val="1"/>
                </a:ext>
              </a:extLst>
            </p:cNvPr>
            <p:cNvSpPr/>
            <p:nvPr/>
          </p:nvSpPr>
          <p:spPr>
            <a:xfrm rot="13815886">
              <a:off x="-2415038" y="8113195"/>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150" name="Oval 149">
              <a:extLst>
                <a:ext uri="{FF2B5EF4-FFF2-40B4-BE49-F238E27FC236}">
                  <a16:creationId xmlns:a16="http://schemas.microsoft.com/office/drawing/2014/main" id="{185A8830-4766-9442-A514-8843CAA77A40}"/>
                </a:ext>
                <a:ext uri="{C183D7F6-B498-43B3-948B-1728B52AA6E4}">
                  <adec:decorative xmlns:adec="http://schemas.microsoft.com/office/drawing/2017/decorative" val="1"/>
                </a:ext>
              </a:extLst>
            </p:cNvPr>
            <p:cNvSpPr/>
            <p:nvPr/>
          </p:nvSpPr>
          <p:spPr>
            <a:xfrm rot="13815886">
              <a:off x="-1308653" y="7403852"/>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sp>
          <p:nvSpPr>
            <p:cNvPr id="151" name="Oval 150">
              <a:extLst>
                <a:ext uri="{FF2B5EF4-FFF2-40B4-BE49-F238E27FC236}">
                  <a16:creationId xmlns:a16="http://schemas.microsoft.com/office/drawing/2014/main" id="{72B7022B-9874-8B40-A80B-E06E7715EFB9}"/>
                </a:ext>
                <a:ext uri="{C183D7F6-B498-43B3-948B-1728B52AA6E4}">
                  <adec:decorative xmlns:adec="http://schemas.microsoft.com/office/drawing/2017/decorative" val="1"/>
                </a:ext>
              </a:extLst>
            </p:cNvPr>
            <p:cNvSpPr/>
            <p:nvPr/>
          </p:nvSpPr>
          <p:spPr>
            <a:xfrm rot="13815886">
              <a:off x="-940597" y="7403852"/>
              <a:ext cx="108921" cy="108921"/>
            </a:xfrm>
            <a:prstGeom prst="ellipse">
              <a:avLst/>
            </a:prstGeom>
            <a:solidFill>
              <a:schemeClr val="accent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93" dirty="0"/>
            </a:p>
          </p:txBody>
        </p:sp>
      </p:grpSp>
      <p:cxnSp>
        <p:nvCxnSpPr>
          <p:cNvPr id="152" name="Straight Arrow Connector 151">
            <a:extLst>
              <a:ext uri="{FF2B5EF4-FFF2-40B4-BE49-F238E27FC236}">
                <a16:creationId xmlns:a16="http://schemas.microsoft.com/office/drawing/2014/main" id="{4FE93959-4A6A-4B48-B3E2-6468FDE1ED2B}"/>
              </a:ext>
              <a:ext uri="{C183D7F6-B498-43B3-948B-1728B52AA6E4}">
                <adec:decorative xmlns:adec="http://schemas.microsoft.com/office/drawing/2017/decorative" val="1"/>
              </a:ext>
            </a:extLst>
          </p:cNvPr>
          <p:cNvCxnSpPr>
            <a:cxnSpLocks/>
          </p:cNvCxnSpPr>
          <p:nvPr/>
        </p:nvCxnSpPr>
        <p:spPr>
          <a:xfrm>
            <a:off x="-6167" y="2239257"/>
            <a:ext cx="387889" cy="1"/>
          </a:xfrm>
          <a:prstGeom prst="straightConnector1">
            <a:avLst/>
          </a:prstGeom>
          <a:ln w="1270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53" name="Straight Arrow Connector 152">
            <a:extLst>
              <a:ext uri="{FF2B5EF4-FFF2-40B4-BE49-F238E27FC236}">
                <a16:creationId xmlns:a16="http://schemas.microsoft.com/office/drawing/2014/main" id="{92D27F86-00CB-3644-8651-C1182ECB7E8E}"/>
              </a:ext>
              <a:ext uri="{C183D7F6-B498-43B3-948B-1728B52AA6E4}">
                <adec:decorative xmlns:adec="http://schemas.microsoft.com/office/drawing/2017/decorative" val="1"/>
              </a:ext>
            </a:extLst>
          </p:cNvPr>
          <p:cNvCxnSpPr>
            <a:cxnSpLocks/>
          </p:cNvCxnSpPr>
          <p:nvPr/>
        </p:nvCxnSpPr>
        <p:spPr>
          <a:xfrm>
            <a:off x="-6167" y="3506318"/>
            <a:ext cx="387889" cy="1"/>
          </a:xfrm>
          <a:prstGeom prst="straightConnector1">
            <a:avLst/>
          </a:prstGeom>
          <a:ln w="1270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54" name="Straight Arrow Connector 153">
            <a:extLst>
              <a:ext uri="{FF2B5EF4-FFF2-40B4-BE49-F238E27FC236}">
                <a16:creationId xmlns:a16="http://schemas.microsoft.com/office/drawing/2014/main" id="{8456E314-2B8A-0B45-B8BB-C04ABEADA5E6}"/>
              </a:ext>
              <a:ext uri="{C183D7F6-B498-43B3-948B-1728B52AA6E4}">
                <adec:decorative xmlns:adec="http://schemas.microsoft.com/office/drawing/2017/decorative" val="1"/>
              </a:ext>
            </a:extLst>
          </p:cNvPr>
          <p:cNvCxnSpPr>
            <a:cxnSpLocks/>
          </p:cNvCxnSpPr>
          <p:nvPr/>
        </p:nvCxnSpPr>
        <p:spPr>
          <a:xfrm>
            <a:off x="-6167" y="5665485"/>
            <a:ext cx="387889" cy="1"/>
          </a:xfrm>
          <a:prstGeom prst="straightConnector1">
            <a:avLst/>
          </a:prstGeom>
          <a:ln w="12700">
            <a:solidFill>
              <a:schemeClr val="bg1"/>
            </a:solidFill>
            <a:tailEnd type="oval"/>
          </a:ln>
        </p:spPr>
        <p:style>
          <a:lnRef idx="1">
            <a:schemeClr val="accent1"/>
          </a:lnRef>
          <a:fillRef idx="0">
            <a:schemeClr val="accent1"/>
          </a:fillRef>
          <a:effectRef idx="0">
            <a:schemeClr val="accent1"/>
          </a:effectRef>
          <a:fontRef idx="minor">
            <a:schemeClr val="tx1"/>
          </a:fontRef>
        </p:style>
      </p:cxnSp>
      <p:pic>
        <p:nvPicPr>
          <p:cNvPr id="4" name="Picture 3" descr="A close up of a sign&#10;&#10;Description automatically generated">
            <a:extLst>
              <a:ext uri="{FF2B5EF4-FFF2-40B4-BE49-F238E27FC236}">
                <a16:creationId xmlns:a16="http://schemas.microsoft.com/office/drawing/2014/main" id="{FFDFD42E-13E2-45C4-B0F1-2E593367F889}"/>
              </a:ext>
            </a:extLst>
          </p:cNvPr>
          <p:cNvPicPr>
            <a:picLocks noChangeAspect="1"/>
          </p:cNvPicPr>
          <p:nvPr/>
        </p:nvPicPr>
        <p:blipFill rotWithShape="1">
          <a:blip r:embed="rId2"/>
          <a:srcRect l="11873" t="46424" r="8828" b="14028"/>
          <a:stretch/>
        </p:blipFill>
        <p:spPr>
          <a:xfrm>
            <a:off x="4024543" y="1421265"/>
            <a:ext cx="963896" cy="937984"/>
          </a:xfrm>
          <a:prstGeom prst="ellipse">
            <a:avLst/>
          </a:prstGeom>
          <a:ln>
            <a:solidFill>
              <a:srgbClr val="FFC000"/>
            </a:solidFill>
          </a:ln>
        </p:spPr>
      </p:pic>
      <p:sp>
        <p:nvSpPr>
          <p:cNvPr id="16" name="Text Placeholder 15">
            <a:extLst>
              <a:ext uri="{FF2B5EF4-FFF2-40B4-BE49-F238E27FC236}">
                <a16:creationId xmlns:a16="http://schemas.microsoft.com/office/drawing/2014/main" id="{45B81ADB-AC8D-4E55-92EA-9826093E0788}"/>
              </a:ext>
            </a:extLst>
          </p:cNvPr>
          <p:cNvSpPr>
            <a:spLocks noGrp="1"/>
          </p:cNvSpPr>
          <p:nvPr>
            <p:ph type="body" sz="quarter" idx="29"/>
          </p:nvPr>
        </p:nvSpPr>
        <p:spPr>
          <a:xfrm>
            <a:off x="329223" y="1525644"/>
            <a:ext cx="3896754" cy="390594"/>
          </a:xfrm>
        </p:spPr>
        <p:txBody>
          <a:bodyPr/>
          <a:lstStyle/>
          <a:p>
            <a:r>
              <a:rPr lang="en-SG" dirty="0"/>
              <a:t>FACT SHEET SUMMARY</a:t>
            </a:r>
          </a:p>
        </p:txBody>
      </p:sp>
      <p:grpSp>
        <p:nvGrpSpPr>
          <p:cNvPr id="354" name="Graphic 32" descr="light bulb icon">
            <a:extLst>
              <a:ext uri="{FF2B5EF4-FFF2-40B4-BE49-F238E27FC236}">
                <a16:creationId xmlns:a16="http://schemas.microsoft.com/office/drawing/2014/main" id="{775C3A1A-3255-4878-9A6B-8B21DC5858B6}"/>
              </a:ext>
              <a:ext uri="{C183D7F6-B498-43B3-948B-1728B52AA6E4}">
                <adec:decorative xmlns:adec="http://schemas.microsoft.com/office/drawing/2017/decorative" val="0"/>
              </a:ext>
            </a:extLst>
          </p:cNvPr>
          <p:cNvGrpSpPr/>
          <p:nvPr/>
        </p:nvGrpSpPr>
        <p:grpSpPr>
          <a:xfrm>
            <a:off x="1424660" y="3297519"/>
            <a:ext cx="378735" cy="392166"/>
            <a:chOff x="2952750" y="4095750"/>
            <a:chExt cx="952500" cy="952500"/>
          </a:xfrm>
          <a:solidFill>
            <a:schemeClr val="bg1"/>
          </a:solidFill>
        </p:grpSpPr>
        <p:sp>
          <p:nvSpPr>
            <p:cNvPr id="355" name="Freeform 34">
              <a:extLst>
                <a:ext uri="{FF2B5EF4-FFF2-40B4-BE49-F238E27FC236}">
                  <a16:creationId xmlns:a16="http://schemas.microsoft.com/office/drawing/2014/main" id="{3A8C7FAC-E9D7-4DA0-BE3B-DC01B1AF587F}"/>
                </a:ext>
              </a:extLst>
            </p:cNvPr>
            <p:cNvSpPr/>
            <p:nvPr/>
          </p:nvSpPr>
          <p:spPr>
            <a:xfrm>
              <a:off x="3164866" y="4143375"/>
              <a:ext cx="523875" cy="647700"/>
            </a:xfrm>
            <a:custGeom>
              <a:avLst/>
              <a:gdLst>
                <a:gd name="connsiteX0" fmla="*/ 145690 w 523875"/>
                <a:gd name="connsiteY0" fmla="*/ 622126 h 647700"/>
                <a:gd name="connsiteX1" fmla="*/ 145690 w 523875"/>
                <a:gd name="connsiteY1" fmla="*/ 635708 h 647700"/>
                <a:gd name="connsiteX2" fmla="*/ 151015 w 523875"/>
                <a:gd name="connsiteY2" fmla="*/ 646834 h 647700"/>
                <a:gd name="connsiteX3" fmla="*/ 159978 w 523875"/>
                <a:gd name="connsiteY3" fmla="*/ 649996 h 647700"/>
                <a:gd name="connsiteX4" fmla="*/ 163007 w 523875"/>
                <a:gd name="connsiteY4" fmla="*/ 649672 h 647700"/>
                <a:gd name="connsiteX5" fmla="*/ 373481 w 523875"/>
                <a:gd name="connsiteY5" fmla="*/ 603933 h 647700"/>
                <a:gd name="connsiteX6" fmla="*/ 384625 w 523875"/>
                <a:gd name="connsiteY6" fmla="*/ 591712 h 647700"/>
                <a:gd name="connsiteX7" fmla="*/ 454196 w 523875"/>
                <a:gd name="connsiteY7" fmla="*/ 447085 h 647700"/>
                <a:gd name="connsiteX8" fmla="*/ 528253 w 523875"/>
                <a:gd name="connsiteY8" fmla="*/ 264081 h 647700"/>
                <a:gd name="connsiteX9" fmla="*/ 249484 w 523875"/>
                <a:gd name="connsiteY9" fmla="*/ 391 h 647700"/>
                <a:gd name="connsiteX10" fmla="*/ 15 w 523875"/>
                <a:gd name="connsiteY10" fmla="*/ 261185 h 647700"/>
                <a:gd name="connsiteX11" fmla="*/ 73186 w 523875"/>
                <a:gd name="connsiteY11" fmla="*/ 446180 h 647700"/>
                <a:gd name="connsiteX12" fmla="*/ 145690 w 523875"/>
                <a:gd name="connsiteY12" fmla="*/ 622126 h 647700"/>
                <a:gd name="connsiteX13" fmla="*/ 251037 w 523875"/>
                <a:gd name="connsiteY13" fmla="*/ 28937 h 647700"/>
                <a:gd name="connsiteX14" fmla="*/ 264239 w 523875"/>
                <a:gd name="connsiteY14" fmla="*/ 28575 h 647700"/>
                <a:gd name="connsiteX15" fmla="*/ 499687 w 523875"/>
                <a:gd name="connsiteY15" fmla="*/ 264090 h 647700"/>
                <a:gd name="connsiteX16" fmla="*/ 433641 w 523875"/>
                <a:gd name="connsiteY16" fmla="*/ 427244 h 647700"/>
                <a:gd name="connsiteX17" fmla="*/ 357698 w 523875"/>
                <a:gd name="connsiteY17" fmla="*/ 578120 h 647700"/>
                <a:gd name="connsiteX18" fmla="*/ 174227 w 523875"/>
                <a:gd name="connsiteY18" fmla="*/ 617992 h 647700"/>
                <a:gd name="connsiteX19" fmla="*/ 93827 w 523875"/>
                <a:gd name="connsiteY19" fmla="*/ 426435 h 647700"/>
                <a:gd name="connsiteX20" fmla="*/ 28590 w 523875"/>
                <a:gd name="connsiteY20" fmla="*/ 261509 h 647700"/>
                <a:gd name="connsiteX21" fmla="*/ 251037 w 523875"/>
                <a:gd name="connsiteY21" fmla="*/ 28937 h 64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23875" h="647700">
                  <a:moveTo>
                    <a:pt x="145690" y="622126"/>
                  </a:moveTo>
                  <a:lnTo>
                    <a:pt x="145690" y="635708"/>
                  </a:lnTo>
                  <a:cubicBezTo>
                    <a:pt x="145690" y="640033"/>
                    <a:pt x="147653" y="644119"/>
                    <a:pt x="151015" y="646834"/>
                  </a:cubicBezTo>
                  <a:cubicBezTo>
                    <a:pt x="153577" y="648900"/>
                    <a:pt x="156749" y="649996"/>
                    <a:pt x="159978" y="649996"/>
                  </a:cubicBezTo>
                  <a:cubicBezTo>
                    <a:pt x="160988" y="649996"/>
                    <a:pt x="162007" y="649891"/>
                    <a:pt x="163007" y="649672"/>
                  </a:cubicBezTo>
                  <a:lnTo>
                    <a:pt x="373481" y="603933"/>
                  </a:lnTo>
                  <a:cubicBezTo>
                    <a:pt x="379415" y="602647"/>
                    <a:pt x="383892" y="597742"/>
                    <a:pt x="384625" y="591712"/>
                  </a:cubicBezTo>
                  <a:cubicBezTo>
                    <a:pt x="391197" y="538201"/>
                    <a:pt x="415924" y="486833"/>
                    <a:pt x="454196" y="447085"/>
                  </a:cubicBezTo>
                  <a:cubicBezTo>
                    <a:pt x="501954" y="397745"/>
                    <a:pt x="528253" y="332756"/>
                    <a:pt x="528253" y="264081"/>
                  </a:cubicBezTo>
                  <a:cubicBezTo>
                    <a:pt x="528253" y="113567"/>
                    <a:pt x="401494" y="-7791"/>
                    <a:pt x="249484" y="391"/>
                  </a:cubicBezTo>
                  <a:cubicBezTo>
                    <a:pt x="111115" y="7868"/>
                    <a:pt x="1530" y="122425"/>
                    <a:pt x="15" y="261185"/>
                  </a:cubicBezTo>
                  <a:cubicBezTo>
                    <a:pt x="-718" y="330470"/>
                    <a:pt x="25275" y="396174"/>
                    <a:pt x="73186" y="446180"/>
                  </a:cubicBezTo>
                  <a:cubicBezTo>
                    <a:pt x="119944" y="495034"/>
                    <a:pt x="145690" y="557518"/>
                    <a:pt x="145690" y="622126"/>
                  </a:cubicBezTo>
                  <a:close/>
                  <a:moveTo>
                    <a:pt x="251037" y="28937"/>
                  </a:moveTo>
                  <a:cubicBezTo>
                    <a:pt x="255476" y="28699"/>
                    <a:pt x="259857" y="28575"/>
                    <a:pt x="264239" y="28575"/>
                  </a:cubicBezTo>
                  <a:cubicBezTo>
                    <a:pt x="394064" y="28575"/>
                    <a:pt x="499687" y="134227"/>
                    <a:pt x="499687" y="264090"/>
                  </a:cubicBezTo>
                  <a:cubicBezTo>
                    <a:pt x="499687" y="325308"/>
                    <a:pt x="476246" y="383248"/>
                    <a:pt x="433641" y="427244"/>
                  </a:cubicBezTo>
                  <a:cubicBezTo>
                    <a:pt x="393483" y="468935"/>
                    <a:pt x="366756" y="522180"/>
                    <a:pt x="357698" y="578120"/>
                  </a:cubicBezTo>
                  <a:lnTo>
                    <a:pt x="174227" y="617992"/>
                  </a:lnTo>
                  <a:cubicBezTo>
                    <a:pt x="173161" y="547459"/>
                    <a:pt x="144700" y="479584"/>
                    <a:pt x="93827" y="426435"/>
                  </a:cubicBezTo>
                  <a:cubicBezTo>
                    <a:pt x="51107" y="381848"/>
                    <a:pt x="27942" y="323269"/>
                    <a:pt x="28590" y="261509"/>
                  </a:cubicBezTo>
                  <a:cubicBezTo>
                    <a:pt x="29952" y="137760"/>
                    <a:pt x="127660" y="35605"/>
                    <a:pt x="251037" y="28937"/>
                  </a:cubicBezTo>
                  <a:close/>
                </a:path>
              </a:pathLst>
            </a:custGeom>
            <a:grpFill/>
            <a:ln w="9525" cap="flat">
              <a:noFill/>
              <a:prstDash val="solid"/>
              <a:miter/>
            </a:ln>
          </p:spPr>
          <p:txBody>
            <a:bodyPr rtlCol="0" anchor="ctr"/>
            <a:lstStyle/>
            <a:p>
              <a:endParaRPr lang="en-US" sz="3193" dirty="0"/>
            </a:p>
          </p:txBody>
        </p:sp>
        <p:sp>
          <p:nvSpPr>
            <p:cNvPr id="356" name="Freeform 35">
              <a:extLst>
                <a:ext uri="{FF2B5EF4-FFF2-40B4-BE49-F238E27FC236}">
                  <a16:creationId xmlns:a16="http://schemas.microsoft.com/office/drawing/2014/main" id="{422C1F3E-39D2-4B06-B68B-FA87823BDEF6}"/>
                </a:ext>
              </a:extLst>
            </p:cNvPr>
            <p:cNvSpPr/>
            <p:nvPr/>
          </p:nvSpPr>
          <p:spPr>
            <a:xfrm>
              <a:off x="3435395" y="4201613"/>
              <a:ext cx="76200" cy="38100"/>
            </a:xfrm>
            <a:custGeom>
              <a:avLst/>
              <a:gdLst>
                <a:gd name="connsiteX0" fmla="*/ 12779 w 76200"/>
                <a:gd name="connsiteY0" fmla="*/ 28497 h 38100"/>
                <a:gd name="connsiteX1" fmla="*/ 58651 w 76200"/>
                <a:gd name="connsiteY1" fmla="*/ 39726 h 38100"/>
                <a:gd name="connsiteX2" fmla="*/ 63861 w 76200"/>
                <a:gd name="connsiteY2" fmla="*/ 40717 h 38100"/>
                <a:gd name="connsiteX3" fmla="*/ 77168 w 76200"/>
                <a:gd name="connsiteY3" fmla="*/ 31640 h 38100"/>
                <a:gd name="connsiteX4" fmla="*/ 69081 w 76200"/>
                <a:gd name="connsiteY4" fmla="*/ 13123 h 38100"/>
                <a:gd name="connsiteX5" fmla="*/ 15808 w 76200"/>
                <a:gd name="connsiteY5" fmla="*/ 74 h 38100"/>
                <a:gd name="connsiteX6" fmla="*/ 82 w 76200"/>
                <a:gd name="connsiteY6" fmla="*/ 12771 h 38100"/>
                <a:gd name="connsiteX7" fmla="*/ 12779 w 76200"/>
                <a:gd name="connsiteY7" fmla="*/ 2849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200" h="38100">
                  <a:moveTo>
                    <a:pt x="12779" y="28497"/>
                  </a:moveTo>
                  <a:cubicBezTo>
                    <a:pt x="28505" y="30173"/>
                    <a:pt x="43935" y="33954"/>
                    <a:pt x="58651" y="39726"/>
                  </a:cubicBezTo>
                  <a:cubicBezTo>
                    <a:pt x="60366" y="40393"/>
                    <a:pt x="62128" y="40717"/>
                    <a:pt x="63861" y="40717"/>
                  </a:cubicBezTo>
                  <a:cubicBezTo>
                    <a:pt x="69567" y="40717"/>
                    <a:pt x="74958" y="37279"/>
                    <a:pt x="77168" y="31640"/>
                  </a:cubicBezTo>
                  <a:cubicBezTo>
                    <a:pt x="80044" y="24296"/>
                    <a:pt x="76434" y="16000"/>
                    <a:pt x="69081" y="13123"/>
                  </a:cubicBezTo>
                  <a:cubicBezTo>
                    <a:pt x="51993" y="6418"/>
                    <a:pt x="34067" y="2027"/>
                    <a:pt x="15808" y="74"/>
                  </a:cubicBezTo>
                  <a:cubicBezTo>
                    <a:pt x="7950" y="-717"/>
                    <a:pt x="920" y="4922"/>
                    <a:pt x="82" y="12771"/>
                  </a:cubicBezTo>
                  <a:cubicBezTo>
                    <a:pt x="-756" y="20619"/>
                    <a:pt x="4930" y="27668"/>
                    <a:pt x="12779" y="28497"/>
                  </a:cubicBezTo>
                  <a:close/>
                </a:path>
              </a:pathLst>
            </a:custGeom>
            <a:grpFill/>
            <a:ln w="9525" cap="flat">
              <a:noFill/>
              <a:prstDash val="solid"/>
              <a:miter/>
            </a:ln>
          </p:spPr>
          <p:txBody>
            <a:bodyPr rtlCol="0" anchor="ctr"/>
            <a:lstStyle/>
            <a:p>
              <a:endParaRPr lang="en-US" sz="3193" dirty="0"/>
            </a:p>
          </p:txBody>
        </p:sp>
        <p:sp>
          <p:nvSpPr>
            <p:cNvPr id="357" name="Freeform 36">
              <a:extLst>
                <a:ext uri="{FF2B5EF4-FFF2-40B4-BE49-F238E27FC236}">
                  <a16:creationId xmlns:a16="http://schemas.microsoft.com/office/drawing/2014/main" id="{D4B8305E-C544-4A55-97FD-1D5A57AD6B8F}"/>
                </a:ext>
              </a:extLst>
            </p:cNvPr>
            <p:cNvSpPr/>
            <p:nvPr/>
          </p:nvSpPr>
          <p:spPr>
            <a:xfrm>
              <a:off x="3552932" y="4259045"/>
              <a:ext cx="76200" cy="161925"/>
            </a:xfrm>
            <a:custGeom>
              <a:avLst/>
              <a:gdLst>
                <a:gd name="connsiteX0" fmla="*/ 54471 w 76200"/>
                <a:gd name="connsiteY0" fmla="*/ 148420 h 161925"/>
                <a:gd name="connsiteX1" fmla="*/ 68759 w 76200"/>
                <a:gd name="connsiteY1" fmla="*/ 162708 h 161925"/>
                <a:gd name="connsiteX2" fmla="*/ 83046 w 76200"/>
                <a:gd name="connsiteY2" fmla="*/ 148420 h 161925"/>
                <a:gd name="connsiteX3" fmla="*/ 24534 w 76200"/>
                <a:gd name="connsiteY3" fmla="*/ 4335 h 161925"/>
                <a:gd name="connsiteX4" fmla="*/ 4332 w 76200"/>
                <a:gd name="connsiteY4" fmla="*/ 4040 h 161925"/>
                <a:gd name="connsiteX5" fmla="*/ 4037 w 76200"/>
                <a:gd name="connsiteY5" fmla="*/ 24243 h 161925"/>
                <a:gd name="connsiteX6" fmla="*/ 54471 w 76200"/>
                <a:gd name="connsiteY6" fmla="*/ 148420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200" h="161925">
                  <a:moveTo>
                    <a:pt x="54471" y="148420"/>
                  </a:moveTo>
                  <a:cubicBezTo>
                    <a:pt x="54471" y="156316"/>
                    <a:pt x="60863" y="162708"/>
                    <a:pt x="68759" y="162708"/>
                  </a:cubicBezTo>
                  <a:cubicBezTo>
                    <a:pt x="76655" y="162708"/>
                    <a:pt x="83046" y="156316"/>
                    <a:pt x="83046" y="148420"/>
                  </a:cubicBezTo>
                  <a:cubicBezTo>
                    <a:pt x="83046" y="94375"/>
                    <a:pt x="62263" y="43197"/>
                    <a:pt x="24534" y="4335"/>
                  </a:cubicBezTo>
                  <a:cubicBezTo>
                    <a:pt x="19038" y="-1322"/>
                    <a:pt x="9990" y="-1465"/>
                    <a:pt x="4332" y="4040"/>
                  </a:cubicBezTo>
                  <a:cubicBezTo>
                    <a:pt x="-1326" y="9536"/>
                    <a:pt x="-1459" y="18575"/>
                    <a:pt x="4037" y="24243"/>
                  </a:cubicBezTo>
                  <a:cubicBezTo>
                    <a:pt x="36555" y="57742"/>
                    <a:pt x="54471" y="101833"/>
                    <a:pt x="54471" y="148420"/>
                  </a:cubicBezTo>
                  <a:close/>
                </a:path>
              </a:pathLst>
            </a:custGeom>
            <a:grpFill/>
            <a:ln w="9525" cap="flat">
              <a:noFill/>
              <a:prstDash val="solid"/>
              <a:miter/>
            </a:ln>
          </p:spPr>
          <p:txBody>
            <a:bodyPr rtlCol="0" anchor="ctr"/>
            <a:lstStyle/>
            <a:p>
              <a:endParaRPr lang="en-US" sz="3193" dirty="0"/>
            </a:p>
          </p:txBody>
        </p:sp>
        <p:sp>
          <p:nvSpPr>
            <p:cNvPr id="358" name="Freeform 37">
              <a:extLst>
                <a:ext uri="{FF2B5EF4-FFF2-40B4-BE49-F238E27FC236}">
                  <a16:creationId xmlns:a16="http://schemas.microsoft.com/office/drawing/2014/main" id="{5924DC09-9EF8-4DE7-849B-FBEB66E76A3A}"/>
                </a:ext>
              </a:extLst>
            </p:cNvPr>
            <p:cNvSpPr/>
            <p:nvPr/>
          </p:nvSpPr>
          <p:spPr>
            <a:xfrm>
              <a:off x="3309475" y="4787896"/>
              <a:ext cx="238125" cy="66675"/>
            </a:xfrm>
            <a:custGeom>
              <a:avLst/>
              <a:gdLst>
                <a:gd name="connsiteX0" fmla="*/ 14274 w 238125"/>
                <a:gd name="connsiteY0" fmla="*/ 74293 h 66675"/>
                <a:gd name="connsiteX1" fmla="*/ 17322 w 238125"/>
                <a:gd name="connsiteY1" fmla="*/ 73959 h 66675"/>
                <a:gd name="connsiteX2" fmla="*/ 227834 w 238125"/>
                <a:gd name="connsiteY2" fmla="*/ 28258 h 66675"/>
                <a:gd name="connsiteX3" fmla="*/ 238759 w 238125"/>
                <a:gd name="connsiteY3" fmla="*/ 11266 h 66675"/>
                <a:gd name="connsiteX4" fmla="*/ 221767 w 238125"/>
                <a:gd name="connsiteY4" fmla="*/ 340 h 66675"/>
                <a:gd name="connsiteX5" fmla="*/ 11255 w 238125"/>
                <a:gd name="connsiteY5" fmla="*/ 46041 h 66675"/>
                <a:gd name="connsiteX6" fmla="*/ 329 w 238125"/>
                <a:gd name="connsiteY6" fmla="*/ 63034 h 66675"/>
                <a:gd name="connsiteX7" fmla="*/ 14274 w 238125"/>
                <a:gd name="connsiteY7" fmla="*/ 74293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8125" h="66675">
                  <a:moveTo>
                    <a:pt x="14274" y="74293"/>
                  </a:moveTo>
                  <a:cubicBezTo>
                    <a:pt x="15274" y="74293"/>
                    <a:pt x="16293" y="74188"/>
                    <a:pt x="17322" y="73959"/>
                  </a:cubicBezTo>
                  <a:lnTo>
                    <a:pt x="227834" y="28258"/>
                  </a:lnTo>
                  <a:cubicBezTo>
                    <a:pt x="235549" y="26582"/>
                    <a:pt x="240436" y="18971"/>
                    <a:pt x="238759" y="11266"/>
                  </a:cubicBezTo>
                  <a:cubicBezTo>
                    <a:pt x="237083" y="3560"/>
                    <a:pt x="229463" y="-1374"/>
                    <a:pt x="221767" y="340"/>
                  </a:cubicBezTo>
                  <a:lnTo>
                    <a:pt x="11255" y="46041"/>
                  </a:lnTo>
                  <a:cubicBezTo>
                    <a:pt x="3539" y="47718"/>
                    <a:pt x="-1347" y="55328"/>
                    <a:pt x="329" y="63034"/>
                  </a:cubicBezTo>
                  <a:cubicBezTo>
                    <a:pt x="1777" y="69720"/>
                    <a:pt x="7692" y="74293"/>
                    <a:pt x="14274" y="74293"/>
                  </a:cubicBezTo>
                  <a:close/>
                </a:path>
              </a:pathLst>
            </a:custGeom>
            <a:grpFill/>
            <a:ln w="9525" cap="flat">
              <a:noFill/>
              <a:prstDash val="solid"/>
              <a:miter/>
            </a:ln>
          </p:spPr>
          <p:txBody>
            <a:bodyPr rtlCol="0" anchor="ctr"/>
            <a:lstStyle/>
            <a:p>
              <a:endParaRPr lang="en-US" sz="3193" dirty="0"/>
            </a:p>
          </p:txBody>
        </p:sp>
        <p:sp>
          <p:nvSpPr>
            <p:cNvPr id="359" name="Freeform 38">
              <a:extLst>
                <a:ext uri="{FF2B5EF4-FFF2-40B4-BE49-F238E27FC236}">
                  <a16:creationId xmlns:a16="http://schemas.microsoft.com/office/drawing/2014/main" id="{DC766A81-AEBB-4F22-8AFD-D15AC51104D1}"/>
                </a:ext>
              </a:extLst>
            </p:cNvPr>
            <p:cNvSpPr/>
            <p:nvPr/>
          </p:nvSpPr>
          <p:spPr>
            <a:xfrm>
              <a:off x="3310503" y="4856745"/>
              <a:ext cx="238125" cy="66675"/>
            </a:xfrm>
            <a:custGeom>
              <a:avLst/>
              <a:gdLst>
                <a:gd name="connsiteX0" fmla="*/ 238759 w 238125"/>
                <a:gd name="connsiteY0" fmla="*/ 11263 h 66675"/>
                <a:gd name="connsiteX1" fmla="*/ 221767 w 238125"/>
                <a:gd name="connsiteY1" fmla="*/ 338 h 66675"/>
                <a:gd name="connsiteX2" fmla="*/ 11255 w 238125"/>
                <a:gd name="connsiteY2" fmla="*/ 46039 h 66675"/>
                <a:gd name="connsiteX3" fmla="*/ 329 w 238125"/>
                <a:gd name="connsiteY3" fmla="*/ 63032 h 66675"/>
                <a:gd name="connsiteX4" fmla="*/ 14274 w 238125"/>
                <a:gd name="connsiteY4" fmla="*/ 74290 h 66675"/>
                <a:gd name="connsiteX5" fmla="*/ 17322 w 238125"/>
                <a:gd name="connsiteY5" fmla="*/ 73957 h 66675"/>
                <a:gd name="connsiteX6" fmla="*/ 227834 w 238125"/>
                <a:gd name="connsiteY6" fmla="*/ 28256 h 66675"/>
                <a:gd name="connsiteX7" fmla="*/ 238759 w 238125"/>
                <a:gd name="connsiteY7" fmla="*/ 11263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8125" h="66675">
                  <a:moveTo>
                    <a:pt x="238759" y="11263"/>
                  </a:moveTo>
                  <a:cubicBezTo>
                    <a:pt x="237083" y="3548"/>
                    <a:pt x="229482" y="-1367"/>
                    <a:pt x="221767" y="338"/>
                  </a:cubicBezTo>
                  <a:lnTo>
                    <a:pt x="11255" y="46039"/>
                  </a:lnTo>
                  <a:cubicBezTo>
                    <a:pt x="3539" y="47715"/>
                    <a:pt x="-1347" y="55326"/>
                    <a:pt x="329" y="63032"/>
                  </a:cubicBezTo>
                  <a:cubicBezTo>
                    <a:pt x="1777" y="69718"/>
                    <a:pt x="7702" y="74290"/>
                    <a:pt x="14274" y="74290"/>
                  </a:cubicBezTo>
                  <a:cubicBezTo>
                    <a:pt x="15274" y="74290"/>
                    <a:pt x="16293" y="74185"/>
                    <a:pt x="17322" y="73957"/>
                  </a:cubicBezTo>
                  <a:lnTo>
                    <a:pt x="227834" y="28256"/>
                  </a:lnTo>
                  <a:cubicBezTo>
                    <a:pt x="235540" y="26589"/>
                    <a:pt x="240436" y="18978"/>
                    <a:pt x="238759" y="11263"/>
                  </a:cubicBezTo>
                  <a:close/>
                </a:path>
              </a:pathLst>
            </a:custGeom>
            <a:grpFill/>
            <a:ln w="9525" cap="flat">
              <a:noFill/>
              <a:prstDash val="solid"/>
              <a:miter/>
            </a:ln>
          </p:spPr>
          <p:txBody>
            <a:bodyPr rtlCol="0" anchor="ctr"/>
            <a:lstStyle/>
            <a:p>
              <a:endParaRPr lang="en-US" sz="3193" dirty="0"/>
            </a:p>
          </p:txBody>
        </p:sp>
        <p:sp>
          <p:nvSpPr>
            <p:cNvPr id="360" name="Freeform 39">
              <a:extLst>
                <a:ext uri="{FF2B5EF4-FFF2-40B4-BE49-F238E27FC236}">
                  <a16:creationId xmlns:a16="http://schemas.microsoft.com/office/drawing/2014/main" id="{1FE67D1F-3D5E-40FD-8072-B9308622DF3D}"/>
                </a:ext>
              </a:extLst>
            </p:cNvPr>
            <p:cNvSpPr/>
            <p:nvPr/>
          </p:nvSpPr>
          <p:spPr>
            <a:xfrm>
              <a:off x="3359871" y="4915939"/>
              <a:ext cx="142875" cy="76200"/>
            </a:xfrm>
            <a:custGeom>
              <a:avLst/>
              <a:gdLst>
                <a:gd name="connsiteX0" fmla="*/ 119117 w 142875"/>
                <a:gd name="connsiteY0" fmla="*/ 12439 h 76200"/>
                <a:gd name="connsiteX1" fmla="*/ 69082 w 142875"/>
                <a:gd name="connsiteY1" fmla="*/ 56111 h 76200"/>
                <a:gd name="connsiteX2" fmla="*/ 33325 w 142875"/>
                <a:gd name="connsiteY2" fmla="*/ 41233 h 76200"/>
                <a:gd name="connsiteX3" fmla="*/ 26543 w 142875"/>
                <a:gd name="connsiteY3" fmla="*/ 32670 h 76200"/>
                <a:gd name="connsiteX4" fmla="*/ 6941 w 142875"/>
                <a:gd name="connsiteY4" fmla="*/ 27765 h 76200"/>
                <a:gd name="connsiteX5" fmla="*/ 2035 w 142875"/>
                <a:gd name="connsiteY5" fmla="*/ 47367 h 76200"/>
                <a:gd name="connsiteX6" fmla="*/ 13113 w 142875"/>
                <a:gd name="connsiteY6" fmla="*/ 61436 h 76200"/>
                <a:gd name="connsiteX7" fmla="*/ 69072 w 142875"/>
                <a:gd name="connsiteY7" fmla="*/ 84677 h 76200"/>
                <a:gd name="connsiteX8" fmla="*/ 147444 w 142875"/>
                <a:gd name="connsiteY8" fmla="*/ 16154 h 76200"/>
                <a:gd name="connsiteX9" fmla="*/ 135138 w 142875"/>
                <a:gd name="connsiteY9" fmla="*/ 123 h 76200"/>
                <a:gd name="connsiteX10" fmla="*/ 119117 w 142875"/>
                <a:gd name="connsiteY10" fmla="*/ 12439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2875" h="76200">
                  <a:moveTo>
                    <a:pt x="119117" y="12439"/>
                  </a:moveTo>
                  <a:cubicBezTo>
                    <a:pt x="115830" y="37338"/>
                    <a:pt x="94323" y="56111"/>
                    <a:pt x="69082" y="56111"/>
                  </a:cubicBezTo>
                  <a:cubicBezTo>
                    <a:pt x="55613" y="56111"/>
                    <a:pt x="42917" y="50825"/>
                    <a:pt x="33325" y="41233"/>
                  </a:cubicBezTo>
                  <a:cubicBezTo>
                    <a:pt x="30591" y="38500"/>
                    <a:pt x="28305" y="35614"/>
                    <a:pt x="26543" y="32670"/>
                  </a:cubicBezTo>
                  <a:cubicBezTo>
                    <a:pt x="22495" y="25908"/>
                    <a:pt x="13703" y="23707"/>
                    <a:pt x="6941" y="27765"/>
                  </a:cubicBezTo>
                  <a:cubicBezTo>
                    <a:pt x="178" y="31823"/>
                    <a:pt x="-2022" y="40595"/>
                    <a:pt x="2035" y="47367"/>
                  </a:cubicBezTo>
                  <a:cubicBezTo>
                    <a:pt x="5007" y="52320"/>
                    <a:pt x="8731" y="57054"/>
                    <a:pt x="13113" y="61436"/>
                  </a:cubicBezTo>
                  <a:cubicBezTo>
                    <a:pt x="28096" y="76428"/>
                    <a:pt x="47974" y="84677"/>
                    <a:pt x="69072" y="84677"/>
                  </a:cubicBezTo>
                  <a:cubicBezTo>
                    <a:pt x="108601" y="84677"/>
                    <a:pt x="142300" y="55216"/>
                    <a:pt x="147444" y="16154"/>
                  </a:cubicBezTo>
                  <a:cubicBezTo>
                    <a:pt x="148473" y="8334"/>
                    <a:pt x="142967" y="1152"/>
                    <a:pt x="135138" y="123"/>
                  </a:cubicBezTo>
                  <a:cubicBezTo>
                    <a:pt x="127327" y="-905"/>
                    <a:pt x="120145" y="4610"/>
                    <a:pt x="119117" y="12439"/>
                  </a:cubicBezTo>
                  <a:close/>
                </a:path>
              </a:pathLst>
            </a:custGeom>
            <a:grpFill/>
            <a:ln w="9525" cap="flat">
              <a:noFill/>
              <a:prstDash val="solid"/>
              <a:miter/>
            </a:ln>
          </p:spPr>
          <p:txBody>
            <a:bodyPr rtlCol="0" anchor="ctr"/>
            <a:lstStyle/>
            <a:p>
              <a:endParaRPr lang="en-US" sz="3193" dirty="0"/>
            </a:p>
          </p:txBody>
        </p:sp>
        <p:sp>
          <p:nvSpPr>
            <p:cNvPr id="361" name="Freeform 40">
              <a:extLst>
                <a:ext uri="{FF2B5EF4-FFF2-40B4-BE49-F238E27FC236}">
                  <a16:creationId xmlns:a16="http://schemas.microsoft.com/office/drawing/2014/main" id="{FEFB1E85-761C-4CB2-AC4E-C5304394F960}"/>
                </a:ext>
              </a:extLst>
            </p:cNvPr>
            <p:cNvSpPr/>
            <p:nvPr/>
          </p:nvSpPr>
          <p:spPr>
            <a:xfrm>
              <a:off x="3348007" y="4454911"/>
              <a:ext cx="161925" cy="266700"/>
            </a:xfrm>
            <a:custGeom>
              <a:avLst/>
              <a:gdLst>
                <a:gd name="connsiteX0" fmla="*/ 33520 w 161925"/>
                <a:gd name="connsiteY0" fmla="*/ 182355 h 266700"/>
                <a:gd name="connsiteX1" fmla="*/ 33520 w 161925"/>
                <a:gd name="connsiteY1" fmla="*/ 260631 h 266700"/>
                <a:gd name="connsiteX2" fmla="*/ 47808 w 161925"/>
                <a:gd name="connsiteY2" fmla="*/ 274918 h 266700"/>
                <a:gd name="connsiteX3" fmla="*/ 62095 w 161925"/>
                <a:gd name="connsiteY3" fmla="*/ 260631 h 266700"/>
                <a:gd name="connsiteX4" fmla="*/ 62095 w 161925"/>
                <a:gd name="connsiteY4" fmla="*/ 194956 h 266700"/>
                <a:gd name="connsiteX5" fmla="*/ 99900 w 161925"/>
                <a:gd name="connsiteY5" fmla="*/ 194956 h 266700"/>
                <a:gd name="connsiteX6" fmla="*/ 99900 w 161925"/>
                <a:gd name="connsiteY6" fmla="*/ 246201 h 266700"/>
                <a:gd name="connsiteX7" fmla="*/ 114187 w 161925"/>
                <a:gd name="connsiteY7" fmla="*/ 260488 h 266700"/>
                <a:gd name="connsiteX8" fmla="*/ 128475 w 161925"/>
                <a:gd name="connsiteY8" fmla="*/ 246201 h 266700"/>
                <a:gd name="connsiteX9" fmla="*/ 128475 w 161925"/>
                <a:gd name="connsiteY9" fmla="*/ 182488 h 266700"/>
                <a:gd name="connsiteX10" fmla="*/ 161536 w 161925"/>
                <a:gd name="connsiteY10" fmla="*/ 26687 h 266700"/>
                <a:gd name="connsiteX11" fmla="*/ 152383 w 161925"/>
                <a:gd name="connsiteY11" fmla="*/ 3866 h 266700"/>
                <a:gd name="connsiteX12" fmla="*/ 127789 w 161925"/>
                <a:gd name="connsiteY12" fmla="*/ 3665 h 266700"/>
                <a:gd name="connsiteX13" fmla="*/ 96471 w 161925"/>
                <a:gd name="connsiteY13" fmla="*/ 24297 h 266700"/>
                <a:gd name="connsiteX14" fmla="*/ 65553 w 161925"/>
                <a:gd name="connsiteY14" fmla="*/ 24297 h 266700"/>
                <a:gd name="connsiteX15" fmla="*/ 34234 w 161925"/>
                <a:gd name="connsiteY15" fmla="*/ 3665 h 266700"/>
                <a:gd name="connsiteX16" fmla="*/ 9641 w 161925"/>
                <a:gd name="connsiteY16" fmla="*/ 3866 h 266700"/>
                <a:gd name="connsiteX17" fmla="*/ 487 w 161925"/>
                <a:gd name="connsiteY17" fmla="*/ 26687 h 266700"/>
                <a:gd name="connsiteX18" fmla="*/ 33520 w 161925"/>
                <a:gd name="connsiteY18" fmla="*/ 182355 h 266700"/>
                <a:gd name="connsiteX19" fmla="*/ 49827 w 161925"/>
                <a:gd name="connsiteY19" fmla="*/ 48157 h 266700"/>
                <a:gd name="connsiteX20" fmla="*/ 112187 w 161925"/>
                <a:gd name="connsiteY20" fmla="*/ 48157 h 266700"/>
                <a:gd name="connsiteX21" fmla="*/ 130294 w 161925"/>
                <a:gd name="connsiteY21" fmla="*/ 36231 h 266700"/>
                <a:gd name="connsiteX22" fmla="*/ 102681 w 161925"/>
                <a:gd name="connsiteY22" fmla="*/ 166381 h 266700"/>
                <a:gd name="connsiteX23" fmla="*/ 59342 w 161925"/>
                <a:gd name="connsiteY23" fmla="*/ 166381 h 266700"/>
                <a:gd name="connsiteX24" fmla="*/ 31729 w 161925"/>
                <a:gd name="connsiteY24" fmla="*/ 36231 h 266700"/>
                <a:gd name="connsiteX25" fmla="*/ 49827 w 161925"/>
                <a:gd name="connsiteY25" fmla="*/ 48157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61925" h="266700">
                  <a:moveTo>
                    <a:pt x="33520" y="182355"/>
                  </a:moveTo>
                  <a:lnTo>
                    <a:pt x="33520" y="260631"/>
                  </a:lnTo>
                  <a:cubicBezTo>
                    <a:pt x="33520" y="268527"/>
                    <a:pt x="39911" y="274918"/>
                    <a:pt x="47808" y="274918"/>
                  </a:cubicBezTo>
                  <a:cubicBezTo>
                    <a:pt x="55704" y="274918"/>
                    <a:pt x="62095" y="268527"/>
                    <a:pt x="62095" y="260631"/>
                  </a:cubicBezTo>
                  <a:lnTo>
                    <a:pt x="62095" y="194956"/>
                  </a:lnTo>
                  <a:lnTo>
                    <a:pt x="99900" y="194956"/>
                  </a:lnTo>
                  <a:lnTo>
                    <a:pt x="99900" y="246201"/>
                  </a:lnTo>
                  <a:cubicBezTo>
                    <a:pt x="99900" y="254097"/>
                    <a:pt x="106291" y="260488"/>
                    <a:pt x="114187" y="260488"/>
                  </a:cubicBezTo>
                  <a:cubicBezTo>
                    <a:pt x="122084" y="260488"/>
                    <a:pt x="128475" y="254097"/>
                    <a:pt x="128475" y="246201"/>
                  </a:cubicBezTo>
                  <a:lnTo>
                    <a:pt x="128475" y="182488"/>
                  </a:lnTo>
                  <a:lnTo>
                    <a:pt x="161536" y="26687"/>
                  </a:lnTo>
                  <a:cubicBezTo>
                    <a:pt x="163403" y="17896"/>
                    <a:pt x="159812" y="8933"/>
                    <a:pt x="152383" y="3866"/>
                  </a:cubicBezTo>
                  <a:cubicBezTo>
                    <a:pt x="144953" y="-1211"/>
                    <a:pt x="135295" y="-1297"/>
                    <a:pt x="127789" y="3665"/>
                  </a:cubicBezTo>
                  <a:lnTo>
                    <a:pt x="96471" y="24297"/>
                  </a:lnTo>
                  <a:cubicBezTo>
                    <a:pt x="87079" y="30478"/>
                    <a:pt x="74944" y="30478"/>
                    <a:pt x="65553" y="24297"/>
                  </a:cubicBezTo>
                  <a:lnTo>
                    <a:pt x="34234" y="3665"/>
                  </a:lnTo>
                  <a:cubicBezTo>
                    <a:pt x="26719" y="-1288"/>
                    <a:pt x="17070" y="-1211"/>
                    <a:pt x="9641" y="3866"/>
                  </a:cubicBezTo>
                  <a:cubicBezTo>
                    <a:pt x="2211" y="8933"/>
                    <a:pt x="-1380" y="17896"/>
                    <a:pt x="487" y="26687"/>
                  </a:cubicBezTo>
                  <a:lnTo>
                    <a:pt x="33520" y="182355"/>
                  </a:lnTo>
                  <a:close/>
                  <a:moveTo>
                    <a:pt x="49827" y="48157"/>
                  </a:moveTo>
                  <a:cubicBezTo>
                    <a:pt x="68763" y="60644"/>
                    <a:pt x="93251" y="60644"/>
                    <a:pt x="112187" y="48157"/>
                  </a:cubicBezTo>
                  <a:lnTo>
                    <a:pt x="130294" y="36231"/>
                  </a:lnTo>
                  <a:lnTo>
                    <a:pt x="102681" y="166381"/>
                  </a:lnTo>
                  <a:lnTo>
                    <a:pt x="59342" y="166381"/>
                  </a:lnTo>
                  <a:lnTo>
                    <a:pt x="31729" y="36231"/>
                  </a:lnTo>
                  <a:lnTo>
                    <a:pt x="49827" y="48157"/>
                  </a:lnTo>
                  <a:close/>
                </a:path>
              </a:pathLst>
            </a:custGeom>
            <a:grpFill/>
            <a:ln w="9525" cap="flat">
              <a:noFill/>
              <a:prstDash val="solid"/>
              <a:miter/>
            </a:ln>
          </p:spPr>
          <p:txBody>
            <a:bodyPr rtlCol="0" anchor="ctr"/>
            <a:lstStyle/>
            <a:p>
              <a:endParaRPr lang="en-US" sz="3193" dirty="0"/>
            </a:p>
          </p:txBody>
        </p:sp>
      </p:grpSp>
      <p:pic>
        <p:nvPicPr>
          <p:cNvPr id="53" name="Graphic 52" descr="Stethoscope">
            <a:extLst>
              <a:ext uri="{FF2B5EF4-FFF2-40B4-BE49-F238E27FC236}">
                <a16:creationId xmlns:a16="http://schemas.microsoft.com/office/drawing/2014/main" id="{19274472-48AA-4B65-980B-A2A8696402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56808" y="6045163"/>
            <a:ext cx="914400" cy="914400"/>
          </a:xfrm>
          <a:prstGeom prst="rect">
            <a:avLst/>
          </a:prstGeom>
        </p:spPr>
      </p:pic>
      <p:pic>
        <p:nvPicPr>
          <p:cNvPr id="60" name="Graphic 59" descr="Run">
            <a:extLst>
              <a:ext uri="{FF2B5EF4-FFF2-40B4-BE49-F238E27FC236}">
                <a16:creationId xmlns:a16="http://schemas.microsoft.com/office/drawing/2014/main" id="{E51CB579-7A3C-45F3-95F1-0EB773562A9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560654" y="6885574"/>
            <a:ext cx="371901" cy="371901"/>
          </a:xfrm>
          <a:prstGeom prst="rect">
            <a:avLst/>
          </a:prstGeom>
        </p:spPr>
      </p:pic>
      <p:sp>
        <p:nvSpPr>
          <p:cNvPr id="365" name="Text Placeholder 27">
            <a:extLst>
              <a:ext uri="{FF2B5EF4-FFF2-40B4-BE49-F238E27FC236}">
                <a16:creationId xmlns:a16="http://schemas.microsoft.com/office/drawing/2014/main" id="{9261F742-7A3A-4883-8B3C-015530069657}"/>
              </a:ext>
            </a:extLst>
          </p:cNvPr>
          <p:cNvSpPr txBox="1">
            <a:spLocks/>
          </p:cNvSpPr>
          <p:nvPr/>
        </p:nvSpPr>
        <p:spPr>
          <a:xfrm>
            <a:off x="514942" y="8921154"/>
            <a:ext cx="2971208" cy="331400"/>
          </a:xfrm>
          <a:prstGeom prst="rect">
            <a:avLst/>
          </a:prstGeom>
        </p:spPr>
        <p:txBody>
          <a:bodyPr vert="horz" lIns="0" tIns="45720" rIns="0" bIns="45720" rtlCol="0" anchor="ctr">
            <a:normAutofit/>
          </a:bodyPr>
          <a:lstStyle>
            <a:lvl1pPr marL="0" indent="0" algn="l" defTabSz="913417" rtl="0" eaLnBrk="1" latinLnBrk="0" hangingPunct="1">
              <a:lnSpc>
                <a:spcPct val="90000"/>
              </a:lnSpc>
              <a:spcBef>
                <a:spcPts val="999"/>
              </a:spcBef>
              <a:buFont typeface="Arial" panose="020B0604020202020204" pitchFamily="34" charset="0"/>
              <a:buNone/>
              <a:defRPr sz="1465" b="0" i="0" kern="1200">
                <a:solidFill>
                  <a:schemeClr val="bg1"/>
                </a:solidFill>
                <a:latin typeface="+mn-lt"/>
                <a:ea typeface="+mn-ea"/>
                <a:cs typeface="+mn-cs"/>
              </a:defRPr>
            </a:lvl1pPr>
            <a:lvl2pPr marL="685063" indent="-228354" algn="l" defTabSz="913417" rtl="0" eaLnBrk="1" latinLnBrk="0" hangingPunct="1">
              <a:lnSpc>
                <a:spcPct val="90000"/>
              </a:lnSpc>
              <a:spcBef>
                <a:spcPts val="499"/>
              </a:spcBef>
              <a:buFont typeface="Arial" panose="020B0604020202020204" pitchFamily="34" charset="0"/>
              <a:buChar char="•"/>
              <a:defRPr sz="2397" kern="1200">
                <a:solidFill>
                  <a:schemeClr val="tx1"/>
                </a:solidFill>
                <a:latin typeface="+mn-lt"/>
                <a:ea typeface="+mn-ea"/>
                <a:cs typeface="+mn-cs"/>
              </a:defRPr>
            </a:lvl2pPr>
            <a:lvl3pPr marL="1141771" indent="-228354" algn="l" defTabSz="913417" rtl="0" eaLnBrk="1" latinLnBrk="0" hangingPunct="1">
              <a:lnSpc>
                <a:spcPct val="90000"/>
              </a:lnSpc>
              <a:spcBef>
                <a:spcPts val="499"/>
              </a:spcBef>
              <a:buFont typeface="Arial" panose="020B0604020202020204" pitchFamily="34" charset="0"/>
              <a:buChar char="•"/>
              <a:defRPr sz="1998" kern="1200">
                <a:solidFill>
                  <a:schemeClr val="tx1"/>
                </a:solidFill>
                <a:latin typeface="+mn-lt"/>
                <a:ea typeface="+mn-ea"/>
                <a:cs typeface="+mn-cs"/>
              </a:defRPr>
            </a:lvl3pPr>
            <a:lvl4pPr marL="1598480"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4pPr>
            <a:lvl5pPr marL="2055188"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5pPr>
            <a:lvl6pPr marL="2511897"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6pPr>
            <a:lvl7pPr marL="2968605"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7pPr>
            <a:lvl8pPr marL="3425314"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8pPr>
            <a:lvl9pPr marL="3882022"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9pPr>
          </a:lstStyle>
          <a:p>
            <a:r>
              <a:rPr lang="en-SG" sz="1600" b="1" dirty="0"/>
              <a:t>What should I ask my doctor?</a:t>
            </a:r>
            <a:endParaRPr lang="en-SG" sz="1600" dirty="0"/>
          </a:p>
        </p:txBody>
      </p:sp>
      <p:pic>
        <p:nvPicPr>
          <p:cNvPr id="367" name="Graphic 366" descr="Question mark">
            <a:extLst>
              <a:ext uri="{FF2B5EF4-FFF2-40B4-BE49-F238E27FC236}">
                <a16:creationId xmlns:a16="http://schemas.microsoft.com/office/drawing/2014/main" id="{0E13FB73-E000-42EA-A7B3-EF39FD827C5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293598" y="8947086"/>
            <a:ext cx="1175745" cy="1175745"/>
          </a:xfrm>
          <a:prstGeom prst="rect">
            <a:avLst/>
          </a:prstGeom>
        </p:spPr>
      </p:pic>
      <p:sp>
        <p:nvSpPr>
          <p:cNvPr id="368" name="TextBox 367">
            <a:extLst>
              <a:ext uri="{FF2B5EF4-FFF2-40B4-BE49-F238E27FC236}">
                <a16:creationId xmlns:a16="http://schemas.microsoft.com/office/drawing/2014/main" id="{07104B49-B1DA-4AA0-B8AA-4298DCB5DE1F}"/>
              </a:ext>
            </a:extLst>
          </p:cNvPr>
          <p:cNvSpPr txBox="1"/>
          <p:nvPr/>
        </p:nvSpPr>
        <p:spPr>
          <a:xfrm>
            <a:off x="502504" y="9436013"/>
            <a:ext cx="2961067" cy="938719"/>
          </a:xfrm>
          <a:prstGeom prst="rect">
            <a:avLst/>
          </a:prstGeom>
          <a:noFill/>
        </p:spPr>
        <p:txBody>
          <a:bodyPr wrap="none" rtlCol="0">
            <a:spAutoFit/>
          </a:bodyPr>
          <a:lstStyle/>
          <a:p>
            <a:pPr marL="171450" lvl="0" indent="-171450">
              <a:buFont typeface="Arial" panose="020B0604020202020204" pitchFamily="34" charset="0"/>
              <a:buChar char="•"/>
            </a:pPr>
            <a:r>
              <a:rPr lang="en-SG" sz="1100" dirty="0">
                <a:solidFill>
                  <a:schemeClr val="bg1"/>
                </a:solidFill>
                <a:latin typeface="+mj-lt"/>
              </a:rPr>
              <a:t>Because I have HIV, will I eventually get AIDS?</a:t>
            </a:r>
          </a:p>
          <a:p>
            <a:pPr marL="171450" lvl="0" indent="-171450">
              <a:buFont typeface="Arial" panose="020B0604020202020204" pitchFamily="34" charset="0"/>
              <a:buChar char="•"/>
            </a:pPr>
            <a:r>
              <a:rPr lang="en-SG" sz="1100" dirty="0">
                <a:solidFill>
                  <a:schemeClr val="bg1"/>
                </a:solidFill>
                <a:latin typeface="+mj-lt"/>
              </a:rPr>
              <a:t>What can I do to stay healthy?</a:t>
            </a:r>
          </a:p>
          <a:p>
            <a:pPr marL="171450" lvl="0" indent="-171450">
              <a:buFont typeface="Arial" panose="020B0604020202020204" pitchFamily="34" charset="0"/>
              <a:buChar char="•"/>
            </a:pPr>
            <a:r>
              <a:rPr lang="en-SG" sz="1100" dirty="0">
                <a:solidFill>
                  <a:schemeClr val="bg1"/>
                </a:solidFill>
                <a:latin typeface="+mj-lt"/>
              </a:rPr>
              <a:t>How can I prevent passing HIV to others?</a:t>
            </a:r>
          </a:p>
          <a:p>
            <a:pPr marL="171450" lvl="0" indent="-171450">
              <a:buFont typeface="Arial" panose="020B0604020202020204" pitchFamily="34" charset="0"/>
              <a:buChar char="•"/>
            </a:pPr>
            <a:r>
              <a:rPr lang="en-SG" sz="1100" dirty="0">
                <a:solidFill>
                  <a:schemeClr val="bg1"/>
                </a:solidFill>
                <a:latin typeface="+mj-lt"/>
              </a:rPr>
              <a:t>How will HIV treatment affect my lifestyle?</a:t>
            </a:r>
          </a:p>
          <a:p>
            <a:pPr marL="171450" lvl="0" indent="-171450">
              <a:buFont typeface="Arial" panose="020B0604020202020204" pitchFamily="34" charset="0"/>
              <a:buChar char="•"/>
            </a:pPr>
            <a:r>
              <a:rPr lang="en-US" sz="1100" dirty="0">
                <a:solidFill>
                  <a:schemeClr val="bg1"/>
                </a:solidFill>
                <a:latin typeface="+mj-lt"/>
              </a:rPr>
              <a:t>What is rapid ART or same-day ART initiation?</a:t>
            </a:r>
            <a:endParaRPr lang="en-SG" sz="1100" dirty="0">
              <a:solidFill>
                <a:schemeClr val="bg1"/>
              </a:solidFill>
              <a:latin typeface="+mj-lt"/>
            </a:endParaRPr>
          </a:p>
        </p:txBody>
      </p:sp>
      <p:sp>
        <p:nvSpPr>
          <p:cNvPr id="369" name="TextBox 368">
            <a:extLst>
              <a:ext uri="{FF2B5EF4-FFF2-40B4-BE49-F238E27FC236}">
                <a16:creationId xmlns:a16="http://schemas.microsoft.com/office/drawing/2014/main" id="{D67831DE-696A-4A65-8906-A0F69EF7448B}"/>
              </a:ext>
            </a:extLst>
          </p:cNvPr>
          <p:cNvSpPr txBox="1"/>
          <p:nvPr/>
        </p:nvSpPr>
        <p:spPr>
          <a:xfrm>
            <a:off x="324611" y="10388913"/>
            <a:ext cx="3505567" cy="461665"/>
          </a:xfrm>
          <a:prstGeom prst="rect">
            <a:avLst/>
          </a:prstGeom>
          <a:noFill/>
        </p:spPr>
        <p:txBody>
          <a:bodyPr wrap="square" rtlCol="0">
            <a:spAutoFit/>
          </a:bodyPr>
          <a:lstStyle/>
          <a:p>
            <a:r>
              <a:rPr lang="en-US" sz="1200" i="1" dirty="0">
                <a:solidFill>
                  <a:srgbClr val="FFFF00"/>
                </a:solidFill>
              </a:rPr>
              <a:t>“ Knowing your CD4 count and viral load will make you feel empowered!” </a:t>
            </a:r>
          </a:p>
        </p:txBody>
      </p:sp>
      <p:sp>
        <p:nvSpPr>
          <p:cNvPr id="370" name="TextBox 369">
            <a:extLst>
              <a:ext uri="{FF2B5EF4-FFF2-40B4-BE49-F238E27FC236}">
                <a16:creationId xmlns:a16="http://schemas.microsoft.com/office/drawing/2014/main" id="{25663A7D-1220-4100-BC89-3D5C0461A836}"/>
              </a:ext>
            </a:extLst>
          </p:cNvPr>
          <p:cNvSpPr txBox="1"/>
          <p:nvPr/>
        </p:nvSpPr>
        <p:spPr>
          <a:xfrm>
            <a:off x="325847" y="10952653"/>
            <a:ext cx="3573370" cy="769441"/>
          </a:xfrm>
          <a:prstGeom prst="rect">
            <a:avLst/>
          </a:prstGeom>
          <a:noFill/>
        </p:spPr>
        <p:txBody>
          <a:bodyPr wrap="square" rtlCol="0">
            <a:spAutoFit/>
          </a:bodyPr>
          <a:lstStyle/>
          <a:p>
            <a:r>
              <a:rPr lang="en-SG" sz="1100" dirty="0">
                <a:solidFill>
                  <a:schemeClr val="bg1"/>
                </a:solidFill>
                <a:latin typeface="+mj-lt"/>
              </a:rPr>
              <a:t>The higher the </a:t>
            </a:r>
            <a:r>
              <a:rPr lang="en-SG" sz="1100" b="1" dirty="0">
                <a:solidFill>
                  <a:schemeClr val="bg1"/>
                </a:solidFill>
                <a:latin typeface="+mj-lt"/>
              </a:rPr>
              <a:t>CD4 Count</a:t>
            </a:r>
            <a:r>
              <a:rPr lang="en-SG" sz="1100" dirty="0">
                <a:solidFill>
                  <a:schemeClr val="bg1"/>
                </a:solidFill>
                <a:latin typeface="+mj-lt"/>
              </a:rPr>
              <a:t>, the healthier the immune system. The lower the </a:t>
            </a:r>
            <a:r>
              <a:rPr lang="en-SG" sz="1100" b="1" dirty="0">
                <a:solidFill>
                  <a:schemeClr val="bg1"/>
                </a:solidFill>
                <a:latin typeface="+mj-lt"/>
              </a:rPr>
              <a:t>Viral Load</a:t>
            </a:r>
            <a:r>
              <a:rPr lang="en-SG" sz="1100" dirty="0">
                <a:solidFill>
                  <a:schemeClr val="bg1"/>
                </a:solidFill>
                <a:latin typeface="+mj-lt"/>
              </a:rPr>
              <a:t>, the better. The objective of treatment is to help you get and maintain an </a:t>
            </a:r>
            <a:r>
              <a:rPr lang="en-SG" sz="1100" b="1" dirty="0">
                <a:solidFill>
                  <a:schemeClr val="bg1"/>
                </a:solidFill>
                <a:latin typeface="+mj-lt"/>
              </a:rPr>
              <a:t>undetectable</a:t>
            </a:r>
            <a:r>
              <a:rPr lang="en-SG" sz="1100" dirty="0">
                <a:solidFill>
                  <a:schemeClr val="bg1"/>
                </a:solidFill>
                <a:latin typeface="+mj-lt"/>
              </a:rPr>
              <a:t> viral load.</a:t>
            </a:r>
          </a:p>
        </p:txBody>
      </p:sp>
      <p:sp>
        <p:nvSpPr>
          <p:cNvPr id="376" name="Text Placeholder 375">
            <a:extLst>
              <a:ext uri="{FF2B5EF4-FFF2-40B4-BE49-F238E27FC236}">
                <a16:creationId xmlns:a16="http://schemas.microsoft.com/office/drawing/2014/main" id="{1C47C0DD-6304-4D2D-B59F-DA02B075DAD2}"/>
              </a:ext>
            </a:extLst>
          </p:cNvPr>
          <p:cNvSpPr>
            <a:spLocks noGrp="1"/>
          </p:cNvSpPr>
          <p:nvPr>
            <p:ph type="body" sz="quarter" idx="12"/>
          </p:nvPr>
        </p:nvSpPr>
        <p:spPr>
          <a:xfrm>
            <a:off x="5304124" y="10229289"/>
            <a:ext cx="3482885" cy="1267686"/>
          </a:xfrm>
        </p:spPr>
        <p:txBody>
          <a:bodyPr>
            <a:normAutofit lnSpcReduction="10000"/>
          </a:bodyPr>
          <a:lstStyle/>
          <a:p>
            <a:pPr algn="just">
              <a:spcBef>
                <a:spcPts val="0"/>
              </a:spcBef>
            </a:pPr>
            <a:r>
              <a:rPr lang="en-SG" sz="1100" dirty="0">
                <a:latin typeface="+mj-lt"/>
              </a:rPr>
              <a:t>Protected by Singapore law, you are not required to disclose your HIV status to </a:t>
            </a:r>
            <a:r>
              <a:rPr lang="en-SG" sz="1100" b="1" dirty="0">
                <a:latin typeface="+mj-lt"/>
              </a:rPr>
              <a:t>anyone</a:t>
            </a:r>
            <a:r>
              <a:rPr lang="en-SG" sz="1100" dirty="0">
                <a:latin typeface="+mj-lt"/>
              </a:rPr>
              <a:t> except:</a:t>
            </a:r>
          </a:p>
          <a:p>
            <a:pPr algn="just">
              <a:spcBef>
                <a:spcPts val="0"/>
              </a:spcBef>
            </a:pPr>
            <a:endParaRPr lang="en-SG" sz="1100" dirty="0">
              <a:latin typeface="+mj-lt"/>
            </a:endParaRPr>
          </a:p>
          <a:p>
            <a:pPr marL="171450" lvl="0" indent="-171450" algn="just">
              <a:spcBef>
                <a:spcPts val="0"/>
              </a:spcBef>
              <a:buFont typeface="Arial" panose="020B0604020202020204" pitchFamily="34" charset="0"/>
              <a:buChar char="•"/>
            </a:pPr>
            <a:r>
              <a:rPr lang="en-SG" sz="1100" dirty="0">
                <a:latin typeface="+mj-lt"/>
              </a:rPr>
              <a:t>The Ministry of Health after diagnosis</a:t>
            </a:r>
          </a:p>
          <a:p>
            <a:pPr marL="171450" lvl="0" indent="-171450" algn="just">
              <a:spcBef>
                <a:spcPts val="0"/>
              </a:spcBef>
              <a:buFont typeface="Arial" panose="020B0604020202020204" pitchFamily="34" charset="0"/>
              <a:buChar char="•"/>
            </a:pPr>
            <a:r>
              <a:rPr lang="en-SG" sz="1100" dirty="0">
                <a:latin typeface="+mj-lt"/>
              </a:rPr>
              <a:t>Your spouse</a:t>
            </a:r>
          </a:p>
          <a:p>
            <a:pPr marL="171450" lvl="0" indent="-171450" algn="just">
              <a:spcBef>
                <a:spcPts val="0"/>
              </a:spcBef>
              <a:buFont typeface="Arial" panose="020B0604020202020204" pitchFamily="34" charset="0"/>
              <a:buChar char="•"/>
            </a:pPr>
            <a:r>
              <a:rPr lang="en-SG" sz="1100" dirty="0">
                <a:latin typeface="+mj-lt"/>
              </a:rPr>
              <a:t>Sexual partner(s) before intercourse if you have not achieved undetectable status (Update on the IDA,           see page 5). </a:t>
            </a:r>
          </a:p>
        </p:txBody>
      </p:sp>
      <p:cxnSp>
        <p:nvCxnSpPr>
          <p:cNvPr id="393" name="Straight Arrow Connector 392">
            <a:extLst>
              <a:ext uri="{FF2B5EF4-FFF2-40B4-BE49-F238E27FC236}">
                <a16:creationId xmlns:a16="http://schemas.microsoft.com/office/drawing/2014/main" id="{FA2E572C-B8B1-4377-A563-EFD24A5E2E5A}"/>
              </a:ext>
              <a:ext uri="{C183D7F6-B498-43B3-948B-1728B52AA6E4}">
                <adec:decorative xmlns:adec="http://schemas.microsoft.com/office/drawing/2017/decorative" val="1"/>
              </a:ext>
            </a:extLst>
          </p:cNvPr>
          <p:cNvCxnSpPr>
            <a:cxnSpLocks/>
          </p:cNvCxnSpPr>
          <p:nvPr/>
        </p:nvCxnSpPr>
        <p:spPr>
          <a:xfrm flipH="1">
            <a:off x="8663320" y="2256311"/>
            <a:ext cx="470888" cy="0"/>
          </a:xfrm>
          <a:prstGeom prst="straightConnector1">
            <a:avLst/>
          </a:prstGeom>
          <a:ln w="12700">
            <a:solidFill>
              <a:schemeClr val="bg1"/>
            </a:solidFill>
            <a:tailEnd type="oval"/>
          </a:ln>
        </p:spPr>
        <p:style>
          <a:lnRef idx="1">
            <a:schemeClr val="accent1"/>
          </a:lnRef>
          <a:fillRef idx="0">
            <a:schemeClr val="accent1"/>
          </a:fillRef>
          <a:effectRef idx="0">
            <a:schemeClr val="accent1"/>
          </a:effectRef>
          <a:fontRef idx="minor">
            <a:schemeClr val="tx1"/>
          </a:fontRef>
        </p:style>
      </p:cxnSp>
      <p:sp>
        <p:nvSpPr>
          <p:cNvPr id="397" name="Text Placeholder 27">
            <a:extLst>
              <a:ext uri="{FF2B5EF4-FFF2-40B4-BE49-F238E27FC236}">
                <a16:creationId xmlns:a16="http://schemas.microsoft.com/office/drawing/2014/main" id="{8F16EEFA-233C-4AA0-BBB3-4390B6D6F4BB}"/>
              </a:ext>
            </a:extLst>
          </p:cNvPr>
          <p:cNvSpPr txBox="1">
            <a:spLocks/>
          </p:cNvSpPr>
          <p:nvPr/>
        </p:nvSpPr>
        <p:spPr>
          <a:xfrm>
            <a:off x="5215466" y="2108108"/>
            <a:ext cx="3417220" cy="305448"/>
          </a:xfrm>
          <a:prstGeom prst="rect">
            <a:avLst/>
          </a:prstGeom>
        </p:spPr>
        <p:txBody>
          <a:bodyPr vert="horz" lIns="0" tIns="45720" rIns="0" bIns="45720" rtlCol="0" anchor="ctr">
            <a:normAutofit fontScale="92500"/>
          </a:bodyPr>
          <a:lstStyle>
            <a:lvl1pPr marL="0" indent="0" algn="l" defTabSz="913417" rtl="0" eaLnBrk="1" latinLnBrk="0" hangingPunct="1">
              <a:lnSpc>
                <a:spcPct val="90000"/>
              </a:lnSpc>
              <a:spcBef>
                <a:spcPts val="999"/>
              </a:spcBef>
              <a:buFont typeface="Arial" panose="020B0604020202020204" pitchFamily="34" charset="0"/>
              <a:buNone/>
              <a:defRPr sz="1465" b="0" i="0" kern="1200">
                <a:solidFill>
                  <a:schemeClr val="bg1"/>
                </a:solidFill>
                <a:latin typeface="+mn-lt"/>
                <a:ea typeface="+mn-ea"/>
                <a:cs typeface="+mn-cs"/>
              </a:defRPr>
            </a:lvl1pPr>
            <a:lvl2pPr marL="685063" indent="-228354" algn="l" defTabSz="913417" rtl="0" eaLnBrk="1" latinLnBrk="0" hangingPunct="1">
              <a:lnSpc>
                <a:spcPct val="90000"/>
              </a:lnSpc>
              <a:spcBef>
                <a:spcPts val="499"/>
              </a:spcBef>
              <a:buFont typeface="Arial" panose="020B0604020202020204" pitchFamily="34" charset="0"/>
              <a:buChar char="•"/>
              <a:defRPr sz="2397" kern="1200">
                <a:solidFill>
                  <a:schemeClr val="tx1"/>
                </a:solidFill>
                <a:latin typeface="+mn-lt"/>
                <a:ea typeface="+mn-ea"/>
                <a:cs typeface="+mn-cs"/>
              </a:defRPr>
            </a:lvl2pPr>
            <a:lvl3pPr marL="1141771" indent="-228354" algn="l" defTabSz="913417" rtl="0" eaLnBrk="1" latinLnBrk="0" hangingPunct="1">
              <a:lnSpc>
                <a:spcPct val="90000"/>
              </a:lnSpc>
              <a:spcBef>
                <a:spcPts val="499"/>
              </a:spcBef>
              <a:buFont typeface="Arial" panose="020B0604020202020204" pitchFamily="34" charset="0"/>
              <a:buChar char="•"/>
              <a:defRPr sz="1998" kern="1200">
                <a:solidFill>
                  <a:schemeClr val="tx1"/>
                </a:solidFill>
                <a:latin typeface="+mn-lt"/>
                <a:ea typeface="+mn-ea"/>
                <a:cs typeface="+mn-cs"/>
              </a:defRPr>
            </a:lvl3pPr>
            <a:lvl4pPr marL="1598480"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4pPr>
            <a:lvl5pPr marL="2055188"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5pPr>
            <a:lvl6pPr marL="2511897"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6pPr>
            <a:lvl7pPr marL="2968605"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7pPr>
            <a:lvl8pPr marL="3425314"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8pPr>
            <a:lvl9pPr marL="3882022"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9pPr>
          </a:lstStyle>
          <a:p>
            <a:r>
              <a:rPr lang="en-SG" b="1" dirty="0"/>
              <a:t>Wha</a:t>
            </a:r>
            <a:r>
              <a:rPr lang="en-SG" sz="1600" b="1" dirty="0"/>
              <a:t>t </a:t>
            </a:r>
            <a:r>
              <a:rPr lang="en-SG" b="1" dirty="0"/>
              <a:t>does being ‘undetectable’ mean?</a:t>
            </a:r>
            <a:endParaRPr lang="en-SG" dirty="0"/>
          </a:p>
        </p:txBody>
      </p:sp>
      <p:sp>
        <p:nvSpPr>
          <p:cNvPr id="398" name="TextBox 397">
            <a:extLst>
              <a:ext uri="{FF2B5EF4-FFF2-40B4-BE49-F238E27FC236}">
                <a16:creationId xmlns:a16="http://schemas.microsoft.com/office/drawing/2014/main" id="{158FD127-499E-469E-99A3-A984AF349B94}"/>
              </a:ext>
            </a:extLst>
          </p:cNvPr>
          <p:cNvSpPr txBox="1"/>
          <p:nvPr/>
        </p:nvSpPr>
        <p:spPr>
          <a:xfrm>
            <a:off x="4762898" y="2455833"/>
            <a:ext cx="4147732" cy="938719"/>
          </a:xfrm>
          <a:prstGeom prst="rect">
            <a:avLst/>
          </a:prstGeom>
          <a:noFill/>
        </p:spPr>
        <p:txBody>
          <a:bodyPr wrap="square" rtlCol="0">
            <a:spAutoFit/>
          </a:bodyPr>
          <a:lstStyle/>
          <a:p>
            <a:pPr marL="342900" indent="-342900">
              <a:buFont typeface="Arial" panose="020B0604020202020204" pitchFamily="34" charset="0"/>
              <a:buChar char="•"/>
            </a:pPr>
            <a:r>
              <a:rPr lang="en-US" sz="1100" dirty="0">
                <a:solidFill>
                  <a:schemeClr val="bg1"/>
                </a:solidFill>
                <a:latin typeface="+mj-lt"/>
              </a:rPr>
              <a:t>Achieving and maintaining low viral load shows that the HIV therapy is working.</a:t>
            </a:r>
          </a:p>
          <a:p>
            <a:pPr marL="342900" indent="-342900">
              <a:buFont typeface="Arial" panose="020B0604020202020204" pitchFamily="34" charset="0"/>
              <a:buChar char="•"/>
            </a:pPr>
            <a:endParaRPr lang="en-US" sz="1100" dirty="0">
              <a:solidFill>
                <a:schemeClr val="bg1"/>
              </a:solidFill>
              <a:latin typeface="+mj-lt"/>
            </a:endParaRPr>
          </a:p>
          <a:p>
            <a:pPr marL="342900" indent="-342900">
              <a:buFont typeface="Arial" panose="020B0604020202020204" pitchFamily="34" charset="0"/>
              <a:buChar char="•"/>
            </a:pPr>
            <a:r>
              <a:rPr lang="en-US" sz="1100" dirty="0">
                <a:solidFill>
                  <a:schemeClr val="bg1"/>
                </a:solidFill>
                <a:latin typeface="+mj-lt"/>
              </a:rPr>
              <a:t>You don’t have to worry about passing HIV to your sexual partner(s) or anyone else.</a:t>
            </a:r>
          </a:p>
        </p:txBody>
      </p:sp>
      <p:sp>
        <p:nvSpPr>
          <p:cNvPr id="399" name="Rectangle 398">
            <a:extLst>
              <a:ext uri="{FF2B5EF4-FFF2-40B4-BE49-F238E27FC236}">
                <a16:creationId xmlns:a16="http://schemas.microsoft.com/office/drawing/2014/main" id="{8F671E61-1FD8-4EFB-B0A7-1C61C950387A}"/>
              </a:ext>
            </a:extLst>
          </p:cNvPr>
          <p:cNvSpPr/>
          <p:nvPr/>
        </p:nvSpPr>
        <p:spPr>
          <a:xfrm>
            <a:off x="4807817" y="3574494"/>
            <a:ext cx="3277752" cy="938719"/>
          </a:xfrm>
          <a:prstGeom prst="rect">
            <a:avLst/>
          </a:prstGeom>
        </p:spPr>
        <p:txBody>
          <a:bodyPr wrap="square">
            <a:spAutoFit/>
          </a:bodyPr>
          <a:lstStyle/>
          <a:p>
            <a:pPr algn="ctr">
              <a:spcAft>
                <a:spcPts val="600"/>
              </a:spcAft>
            </a:pPr>
            <a:r>
              <a:rPr lang="en-US" sz="1400" b="1" dirty="0">
                <a:solidFill>
                  <a:srgbClr val="FFFF00"/>
                </a:solidFill>
              </a:rPr>
              <a:t>Remember</a:t>
            </a:r>
          </a:p>
          <a:p>
            <a:pPr>
              <a:spcAft>
                <a:spcPts val="600"/>
              </a:spcAft>
            </a:pPr>
            <a:r>
              <a:rPr lang="en-US" sz="1200" i="1" dirty="0">
                <a:solidFill>
                  <a:schemeClr val="bg1"/>
                </a:solidFill>
                <a:latin typeface="+mj-lt"/>
              </a:rPr>
              <a:t>“ Your viral load can change. If you stop  undergoing proper treatment, your viral load will increase</a:t>
            </a:r>
            <a:r>
              <a:rPr lang="en-US" sz="1200" i="1" dirty="0">
                <a:solidFill>
                  <a:srgbClr val="FF0000"/>
                </a:solidFill>
                <a:latin typeface="+mj-lt"/>
              </a:rPr>
              <a:t> </a:t>
            </a:r>
            <a:r>
              <a:rPr lang="en-US" sz="1200" i="1" dirty="0">
                <a:solidFill>
                  <a:schemeClr val="bg1"/>
                </a:solidFill>
                <a:latin typeface="+mj-lt"/>
              </a:rPr>
              <a:t>again.” </a:t>
            </a:r>
            <a:endParaRPr lang="en-SG" sz="1200" i="1" dirty="0">
              <a:solidFill>
                <a:schemeClr val="bg1"/>
              </a:solidFill>
              <a:latin typeface="+mj-lt"/>
            </a:endParaRPr>
          </a:p>
        </p:txBody>
      </p:sp>
      <p:sp>
        <p:nvSpPr>
          <p:cNvPr id="400" name="Rectangle 399">
            <a:extLst>
              <a:ext uri="{FF2B5EF4-FFF2-40B4-BE49-F238E27FC236}">
                <a16:creationId xmlns:a16="http://schemas.microsoft.com/office/drawing/2014/main" id="{72EA5576-A635-4757-915D-32306C8A2F42}"/>
              </a:ext>
            </a:extLst>
          </p:cNvPr>
          <p:cNvSpPr/>
          <p:nvPr/>
        </p:nvSpPr>
        <p:spPr>
          <a:xfrm>
            <a:off x="4605220" y="4611871"/>
            <a:ext cx="246164" cy="26221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dirty="0">
              <a:latin typeface="Arial" panose="020B0604020202020204" pitchFamily="34" charset="0"/>
              <a:cs typeface="Arial" panose="020B0604020202020204" pitchFamily="34" charset="0"/>
            </a:endParaRPr>
          </a:p>
        </p:txBody>
      </p:sp>
      <p:sp>
        <p:nvSpPr>
          <p:cNvPr id="401" name="Rectangle 400">
            <a:extLst>
              <a:ext uri="{FF2B5EF4-FFF2-40B4-BE49-F238E27FC236}">
                <a16:creationId xmlns:a16="http://schemas.microsoft.com/office/drawing/2014/main" id="{DC64D71A-DF11-4D9A-85E1-A5DC2E7324B6}"/>
              </a:ext>
            </a:extLst>
          </p:cNvPr>
          <p:cNvSpPr/>
          <p:nvPr/>
        </p:nvSpPr>
        <p:spPr>
          <a:xfrm>
            <a:off x="4605910" y="6682853"/>
            <a:ext cx="246164" cy="26221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dirty="0">
              <a:latin typeface="Arial" panose="020B0604020202020204" pitchFamily="34" charset="0"/>
              <a:cs typeface="Arial" panose="020B0604020202020204" pitchFamily="34" charset="0"/>
            </a:endParaRPr>
          </a:p>
        </p:txBody>
      </p:sp>
      <p:sp>
        <p:nvSpPr>
          <p:cNvPr id="405" name="Text Placeholder 4">
            <a:extLst>
              <a:ext uri="{FF2B5EF4-FFF2-40B4-BE49-F238E27FC236}">
                <a16:creationId xmlns:a16="http://schemas.microsoft.com/office/drawing/2014/main" id="{BA77AFEE-5566-4182-A28C-91A766376951}"/>
              </a:ext>
            </a:extLst>
          </p:cNvPr>
          <p:cNvSpPr txBox="1">
            <a:spLocks/>
          </p:cNvSpPr>
          <p:nvPr/>
        </p:nvSpPr>
        <p:spPr>
          <a:xfrm>
            <a:off x="4544769" y="7253403"/>
            <a:ext cx="2047686" cy="1053260"/>
          </a:xfrm>
          <a:prstGeom prst="rect">
            <a:avLst/>
          </a:prstGeom>
        </p:spPr>
        <p:txBody>
          <a:bodyPr vert="horz" lIns="0" tIns="45720" rIns="0" bIns="45720" rtlCol="0" anchor="ctr">
            <a:noAutofit/>
          </a:bodyPr>
          <a:lstStyle>
            <a:lvl1pPr marL="0" indent="0" algn="l" defTabSz="913417" rtl="0" eaLnBrk="1" latinLnBrk="0" hangingPunct="1">
              <a:lnSpc>
                <a:spcPct val="90000"/>
              </a:lnSpc>
              <a:spcBef>
                <a:spcPts val="999"/>
              </a:spcBef>
              <a:buFont typeface="Arial" panose="020B0604020202020204" pitchFamily="34" charset="0"/>
              <a:buNone/>
              <a:defRPr sz="1332" kern="1200">
                <a:solidFill>
                  <a:schemeClr val="bg1"/>
                </a:solidFill>
                <a:latin typeface="+mj-lt"/>
                <a:ea typeface="+mn-ea"/>
                <a:cs typeface="+mn-cs"/>
              </a:defRPr>
            </a:lvl1pPr>
            <a:lvl2pPr marL="456709"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2pPr>
            <a:lvl3pPr marL="913417"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3pPr>
            <a:lvl4pPr marL="1370126"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4pPr>
            <a:lvl5pPr marL="1826834"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5pPr>
            <a:lvl6pPr marL="2511897"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6pPr>
            <a:lvl7pPr marL="2968605"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7pPr>
            <a:lvl8pPr marL="3425314"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8pPr>
            <a:lvl9pPr marL="3882022"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9pPr>
          </a:lstStyle>
          <a:p>
            <a:pPr marL="171450" indent="-171450">
              <a:spcBef>
                <a:spcPts val="600"/>
              </a:spcBef>
              <a:buFont typeface="Arial" panose="020B0604020202020204" pitchFamily="34" charset="0"/>
              <a:buChar char="•"/>
            </a:pPr>
            <a:r>
              <a:rPr lang="en-SG" sz="1100" dirty="0"/>
              <a:t>Review of lab test results (about 2-3 weeks after the first visit)</a:t>
            </a:r>
          </a:p>
          <a:p>
            <a:pPr marL="171450" indent="-171450">
              <a:spcBef>
                <a:spcPts val="600"/>
              </a:spcBef>
              <a:buFont typeface="Arial" panose="020B0604020202020204" pitchFamily="34" charset="0"/>
              <a:buChar char="•"/>
            </a:pPr>
            <a:r>
              <a:rPr lang="en-SG" sz="1100" dirty="0"/>
              <a:t>Start medications after discussing with doctor and pharmacist</a:t>
            </a:r>
          </a:p>
        </p:txBody>
      </p:sp>
      <p:pic>
        <p:nvPicPr>
          <p:cNvPr id="408" name="Graphic 407" descr="Clipboard">
            <a:extLst>
              <a:ext uri="{FF2B5EF4-FFF2-40B4-BE49-F238E27FC236}">
                <a16:creationId xmlns:a16="http://schemas.microsoft.com/office/drawing/2014/main" id="{43C5C339-FBD7-4D6A-A3CB-0377F39B497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835351" y="3341105"/>
            <a:ext cx="1133208" cy="1133208"/>
          </a:xfrm>
          <a:prstGeom prst="rect">
            <a:avLst/>
          </a:prstGeom>
        </p:spPr>
      </p:pic>
      <p:sp>
        <p:nvSpPr>
          <p:cNvPr id="411" name="Rectangle 410">
            <a:extLst>
              <a:ext uri="{FF2B5EF4-FFF2-40B4-BE49-F238E27FC236}">
                <a16:creationId xmlns:a16="http://schemas.microsoft.com/office/drawing/2014/main" id="{8BB181F1-C456-432D-A9CD-9C29DDCD541C}"/>
              </a:ext>
            </a:extLst>
          </p:cNvPr>
          <p:cNvSpPr/>
          <p:nvPr/>
        </p:nvSpPr>
        <p:spPr>
          <a:xfrm>
            <a:off x="4609706" y="8207199"/>
            <a:ext cx="246164" cy="262218"/>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2000" dirty="0">
              <a:latin typeface="Arial" panose="020B0604020202020204" pitchFamily="34" charset="0"/>
              <a:cs typeface="Arial" panose="020B0604020202020204" pitchFamily="34" charset="0"/>
            </a:endParaRPr>
          </a:p>
        </p:txBody>
      </p:sp>
      <p:sp>
        <p:nvSpPr>
          <p:cNvPr id="413" name="Text Placeholder 147">
            <a:extLst>
              <a:ext uri="{FF2B5EF4-FFF2-40B4-BE49-F238E27FC236}">
                <a16:creationId xmlns:a16="http://schemas.microsoft.com/office/drawing/2014/main" id="{D1F27AA8-B39E-408A-84CD-25DD4D3D8650}"/>
              </a:ext>
            </a:extLst>
          </p:cNvPr>
          <p:cNvSpPr txBox="1">
            <a:spLocks/>
          </p:cNvSpPr>
          <p:nvPr/>
        </p:nvSpPr>
        <p:spPr>
          <a:xfrm>
            <a:off x="4634508" y="8878879"/>
            <a:ext cx="4432506" cy="896337"/>
          </a:xfrm>
          <a:prstGeom prst="rect">
            <a:avLst/>
          </a:prstGeom>
        </p:spPr>
        <p:txBody>
          <a:bodyPr vert="horz" lIns="0" tIns="45720" rIns="0" bIns="45720" rtlCol="0" anchor="ctr">
            <a:normAutofit/>
          </a:bodyPr>
          <a:lstStyle>
            <a:lvl1pPr marL="0" indent="0" algn="l" defTabSz="913417" rtl="0" eaLnBrk="1" latinLnBrk="0" hangingPunct="1">
              <a:lnSpc>
                <a:spcPct val="90000"/>
              </a:lnSpc>
              <a:spcBef>
                <a:spcPts val="999"/>
              </a:spcBef>
              <a:buFont typeface="Arial" panose="020B0604020202020204" pitchFamily="34" charset="0"/>
              <a:buNone/>
              <a:defRPr sz="1598" kern="1200">
                <a:solidFill>
                  <a:schemeClr val="bg1"/>
                </a:solidFill>
                <a:latin typeface="+mn-lt"/>
                <a:ea typeface="+mn-ea"/>
                <a:cs typeface="+mn-cs"/>
              </a:defRPr>
            </a:lvl1pPr>
            <a:lvl2pPr marL="456709" indent="0" algn="l" defTabSz="913417" rtl="0" eaLnBrk="1" latinLnBrk="0" hangingPunct="1">
              <a:lnSpc>
                <a:spcPct val="90000"/>
              </a:lnSpc>
              <a:spcBef>
                <a:spcPts val="499"/>
              </a:spcBef>
              <a:buFont typeface="Arial" panose="020B0604020202020204" pitchFamily="34" charset="0"/>
              <a:buNone/>
              <a:defRPr sz="1598" kern="1200">
                <a:solidFill>
                  <a:schemeClr val="bg1"/>
                </a:solidFill>
                <a:latin typeface="+mn-lt"/>
                <a:ea typeface="+mn-ea"/>
                <a:cs typeface="+mn-cs"/>
              </a:defRPr>
            </a:lvl2pPr>
            <a:lvl3pPr marL="913417" indent="0" algn="l" defTabSz="913417" rtl="0" eaLnBrk="1" latinLnBrk="0" hangingPunct="1">
              <a:lnSpc>
                <a:spcPct val="90000"/>
              </a:lnSpc>
              <a:spcBef>
                <a:spcPts val="499"/>
              </a:spcBef>
              <a:buFont typeface="Arial" panose="020B0604020202020204" pitchFamily="34" charset="0"/>
              <a:buNone/>
              <a:defRPr sz="1598" kern="1200">
                <a:solidFill>
                  <a:schemeClr val="bg1"/>
                </a:solidFill>
                <a:latin typeface="+mn-lt"/>
                <a:ea typeface="+mn-ea"/>
                <a:cs typeface="+mn-cs"/>
              </a:defRPr>
            </a:lvl3pPr>
            <a:lvl4pPr marL="1370126" indent="0" algn="l" defTabSz="913417" rtl="0" eaLnBrk="1" latinLnBrk="0" hangingPunct="1">
              <a:lnSpc>
                <a:spcPct val="90000"/>
              </a:lnSpc>
              <a:spcBef>
                <a:spcPts val="499"/>
              </a:spcBef>
              <a:buFont typeface="Arial" panose="020B0604020202020204" pitchFamily="34" charset="0"/>
              <a:buNone/>
              <a:defRPr sz="1598" kern="1200">
                <a:solidFill>
                  <a:schemeClr val="bg1"/>
                </a:solidFill>
                <a:latin typeface="+mn-lt"/>
                <a:ea typeface="+mn-ea"/>
                <a:cs typeface="+mn-cs"/>
              </a:defRPr>
            </a:lvl4pPr>
            <a:lvl5pPr marL="1826834" indent="0" algn="l" defTabSz="913417" rtl="0" eaLnBrk="1" latinLnBrk="0" hangingPunct="1">
              <a:lnSpc>
                <a:spcPct val="90000"/>
              </a:lnSpc>
              <a:spcBef>
                <a:spcPts val="499"/>
              </a:spcBef>
              <a:buFont typeface="Arial" panose="020B0604020202020204" pitchFamily="34" charset="0"/>
              <a:buNone/>
              <a:defRPr sz="1598" kern="1200">
                <a:solidFill>
                  <a:schemeClr val="bg1"/>
                </a:solidFill>
                <a:latin typeface="+mn-lt"/>
                <a:ea typeface="+mn-ea"/>
                <a:cs typeface="+mn-cs"/>
              </a:defRPr>
            </a:lvl5pPr>
            <a:lvl6pPr marL="2511897"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6pPr>
            <a:lvl7pPr marL="2968605"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7pPr>
            <a:lvl8pPr marL="3425314"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8pPr>
            <a:lvl9pPr marL="3882022"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9pPr>
          </a:lstStyle>
          <a:p>
            <a:r>
              <a:rPr lang="en-SG" sz="1100" dirty="0">
                <a:latin typeface="+mj-lt"/>
              </a:rPr>
              <a:t>Your doctor will arrange for you to visit regularly every 3-6 months to ensure you have achieved a low viral load and high CD4 count. </a:t>
            </a:r>
            <a:r>
              <a:rPr lang="en-US" sz="1100" dirty="0">
                <a:latin typeface="+mj-lt"/>
              </a:rPr>
              <a:t>Two weeks in advance of each consultation, you</a:t>
            </a:r>
            <a:r>
              <a:rPr lang="en-SG" sz="1100" dirty="0">
                <a:latin typeface="+mj-lt"/>
              </a:rPr>
              <a:t> may need to visit our clinic to draw samples for blood tests. You can discuss having check-ups (physical or telephone consult) less often when your health has stabilised.</a:t>
            </a:r>
          </a:p>
        </p:txBody>
      </p:sp>
      <p:sp>
        <p:nvSpPr>
          <p:cNvPr id="414" name="Rectangle 413">
            <a:extLst>
              <a:ext uri="{FF2B5EF4-FFF2-40B4-BE49-F238E27FC236}">
                <a16:creationId xmlns:a16="http://schemas.microsoft.com/office/drawing/2014/main" id="{1D2E38FC-938A-4303-9CD1-CDBB0527DA0A}"/>
              </a:ext>
            </a:extLst>
          </p:cNvPr>
          <p:cNvSpPr/>
          <p:nvPr/>
        </p:nvSpPr>
        <p:spPr>
          <a:xfrm>
            <a:off x="4796201" y="5016736"/>
            <a:ext cx="1888812" cy="276999"/>
          </a:xfrm>
          <a:prstGeom prst="rect">
            <a:avLst/>
          </a:prstGeom>
        </p:spPr>
        <p:txBody>
          <a:bodyPr wrap="square">
            <a:spAutoFit/>
          </a:bodyPr>
          <a:lstStyle/>
          <a:p>
            <a:r>
              <a:rPr lang="en-US" sz="1200" b="1" dirty="0">
                <a:solidFill>
                  <a:schemeClr val="bg1"/>
                </a:solidFill>
                <a:highlight>
                  <a:srgbClr val="FFFF00"/>
                </a:highlight>
              </a:rPr>
              <a:t> </a:t>
            </a:r>
            <a:r>
              <a:rPr lang="en-US" sz="1200" b="1" dirty="0">
                <a:solidFill>
                  <a:schemeClr val="bg1"/>
                </a:solidFill>
              </a:rPr>
              <a:t> Approximately 4hrs </a:t>
            </a:r>
            <a:r>
              <a:rPr lang="en-US" sz="1200" b="1" dirty="0">
                <a:solidFill>
                  <a:schemeClr val="bg1"/>
                </a:solidFill>
                <a:highlight>
                  <a:srgbClr val="FFFF00"/>
                </a:highlight>
              </a:rPr>
              <a:t> </a:t>
            </a:r>
            <a:endParaRPr lang="en-SG" dirty="0">
              <a:highlight>
                <a:srgbClr val="FFFF00"/>
              </a:highlight>
            </a:endParaRPr>
          </a:p>
        </p:txBody>
      </p:sp>
      <p:pic>
        <p:nvPicPr>
          <p:cNvPr id="418" name="Graphic 417" descr="Clock">
            <a:extLst>
              <a:ext uri="{FF2B5EF4-FFF2-40B4-BE49-F238E27FC236}">
                <a16:creationId xmlns:a16="http://schemas.microsoft.com/office/drawing/2014/main" id="{B2A76723-932A-464C-B59B-AAD9D0ADC6F1}"/>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330332" y="5995949"/>
            <a:ext cx="699028" cy="699028"/>
          </a:xfrm>
          <a:prstGeom prst="rect">
            <a:avLst/>
          </a:prstGeom>
        </p:spPr>
      </p:pic>
      <p:pic>
        <p:nvPicPr>
          <p:cNvPr id="424" name="Graphic 423" descr="Heart">
            <a:extLst>
              <a:ext uri="{FF2B5EF4-FFF2-40B4-BE49-F238E27FC236}">
                <a16:creationId xmlns:a16="http://schemas.microsoft.com/office/drawing/2014/main" id="{5717E48D-5E64-4F4B-B196-0615B731156A}"/>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rot="18935558">
            <a:off x="6660130" y="8413029"/>
            <a:ext cx="527223" cy="527223"/>
          </a:xfrm>
          <a:prstGeom prst="rect">
            <a:avLst/>
          </a:prstGeom>
        </p:spPr>
      </p:pic>
      <p:sp>
        <p:nvSpPr>
          <p:cNvPr id="125" name="Text Placeholder 146">
            <a:extLst>
              <a:ext uri="{FF2B5EF4-FFF2-40B4-BE49-F238E27FC236}">
                <a16:creationId xmlns:a16="http://schemas.microsoft.com/office/drawing/2014/main" id="{CDA1D8C4-E95C-CE45-8CB2-A04638B52EC6}"/>
              </a:ext>
            </a:extLst>
          </p:cNvPr>
          <p:cNvSpPr>
            <a:spLocks noGrp="1"/>
          </p:cNvSpPr>
          <p:nvPr>
            <p:ph type="body" sz="quarter" idx="61"/>
          </p:nvPr>
        </p:nvSpPr>
        <p:spPr>
          <a:xfrm>
            <a:off x="7045567" y="6929581"/>
            <a:ext cx="1496746" cy="400259"/>
          </a:xfrm>
        </p:spPr>
        <p:txBody>
          <a:bodyPr vert="horz" lIns="0" tIns="45720" rIns="0" bIns="45720" rtlCol="0" anchor="ctr">
            <a:normAutofit/>
          </a:bodyPr>
          <a:lstStyle/>
          <a:p>
            <a:r>
              <a:rPr lang="en-US" sz="1200" b="1" dirty="0"/>
              <a:t>Cost for treatment</a:t>
            </a:r>
          </a:p>
        </p:txBody>
      </p:sp>
      <p:pic>
        <p:nvPicPr>
          <p:cNvPr id="126" name="Graphic 65" descr="Piggy Bank">
            <a:extLst>
              <a:ext uri="{FF2B5EF4-FFF2-40B4-BE49-F238E27FC236}">
                <a16:creationId xmlns:a16="http://schemas.microsoft.com/office/drawing/2014/main" id="{5D787412-5DA2-4590-8145-0E9BAC6BB3B4}"/>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481713" y="6854349"/>
            <a:ext cx="513713" cy="513713"/>
          </a:xfrm>
          <a:prstGeom prst="rect">
            <a:avLst/>
          </a:prstGeom>
        </p:spPr>
      </p:pic>
      <p:sp>
        <p:nvSpPr>
          <p:cNvPr id="127" name="Text Placeholder 4">
            <a:extLst>
              <a:ext uri="{FF2B5EF4-FFF2-40B4-BE49-F238E27FC236}">
                <a16:creationId xmlns:a16="http://schemas.microsoft.com/office/drawing/2014/main" id="{C44A848C-5E5C-43F3-AFA1-E6ED06B70549}"/>
              </a:ext>
            </a:extLst>
          </p:cNvPr>
          <p:cNvSpPr txBox="1">
            <a:spLocks/>
          </p:cNvSpPr>
          <p:nvPr/>
        </p:nvSpPr>
        <p:spPr>
          <a:xfrm>
            <a:off x="6939942" y="7285562"/>
            <a:ext cx="2035378" cy="999760"/>
          </a:xfrm>
          <a:prstGeom prst="rect">
            <a:avLst/>
          </a:prstGeom>
        </p:spPr>
        <p:txBody>
          <a:bodyPr vert="horz" lIns="0" tIns="45720" rIns="0" bIns="45720" rtlCol="0" anchor="ctr">
            <a:noAutofit/>
          </a:bodyPr>
          <a:lstStyle>
            <a:lvl1pPr marL="0" indent="0" algn="l" defTabSz="913417" rtl="0" eaLnBrk="1" latinLnBrk="0" hangingPunct="1">
              <a:lnSpc>
                <a:spcPct val="90000"/>
              </a:lnSpc>
              <a:spcBef>
                <a:spcPts val="999"/>
              </a:spcBef>
              <a:buFont typeface="Arial" panose="020B0604020202020204" pitchFamily="34" charset="0"/>
              <a:buNone/>
              <a:defRPr sz="1332" kern="1200">
                <a:solidFill>
                  <a:schemeClr val="bg1"/>
                </a:solidFill>
                <a:latin typeface="+mj-lt"/>
                <a:ea typeface="+mn-ea"/>
                <a:cs typeface="+mn-cs"/>
              </a:defRPr>
            </a:lvl1pPr>
            <a:lvl2pPr marL="456709"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2pPr>
            <a:lvl3pPr marL="913417"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3pPr>
            <a:lvl4pPr marL="1370126"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4pPr>
            <a:lvl5pPr marL="1826834"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5pPr>
            <a:lvl6pPr marL="2511897"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6pPr>
            <a:lvl7pPr marL="2968605"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7pPr>
            <a:lvl8pPr marL="3425314"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8pPr>
            <a:lvl9pPr marL="3882022"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9pPr>
          </a:lstStyle>
          <a:p>
            <a:pPr marL="171450" indent="-171450">
              <a:spcBef>
                <a:spcPts val="600"/>
              </a:spcBef>
              <a:buFont typeface="Arial" panose="020B0604020202020204" pitchFamily="34" charset="0"/>
              <a:buChar char="•"/>
            </a:pPr>
            <a:r>
              <a:rPr lang="en-SG" sz="1100" dirty="0"/>
              <a:t>There are many options to reduce the costs of treatment</a:t>
            </a:r>
          </a:p>
          <a:p>
            <a:pPr marL="171450" indent="-171450">
              <a:spcBef>
                <a:spcPts val="600"/>
              </a:spcBef>
              <a:buFont typeface="Arial" panose="020B0604020202020204" pitchFamily="34" charset="0"/>
              <a:buChar char="•"/>
            </a:pPr>
            <a:r>
              <a:rPr lang="en-SG" sz="1100" dirty="0"/>
              <a:t>Your doctor and medical social worker will help you to find the most suitable solution</a:t>
            </a:r>
          </a:p>
        </p:txBody>
      </p:sp>
      <p:sp>
        <p:nvSpPr>
          <p:cNvPr id="132" name="Text Placeholder 147">
            <a:extLst>
              <a:ext uri="{FF2B5EF4-FFF2-40B4-BE49-F238E27FC236}">
                <a16:creationId xmlns:a16="http://schemas.microsoft.com/office/drawing/2014/main" id="{737697CF-DAC5-BE40-8620-8AAF5D50500C}"/>
              </a:ext>
            </a:extLst>
          </p:cNvPr>
          <p:cNvSpPr>
            <a:spLocks noGrp="1"/>
          </p:cNvSpPr>
          <p:nvPr>
            <p:ph type="body" sz="quarter" idx="60"/>
          </p:nvPr>
        </p:nvSpPr>
        <p:spPr>
          <a:xfrm>
            <a:off x="4863657" y="6836722"/>
            <a:ext cx="1317587" cy="400259"/>
          </a:xfrm>
        </p:spPr>
        <p:txBody>
          <a:bodyPr vert="horz" lIns="0" tIns="45720" rIns="0" bIns="45720" rtlCol="0" anchor="ctr">
            <a:normAutofit/>
          </a:bodyPr>
          <a:lstStyle/>
          <a:p>
            <a:r>
              <a:rPr lang="en-SG" sz="1600" b="1" dirty="0"/>
              <a:t>Second Visit</a:t>
            </a:r>
            <a:endParaRPr lang="en-SG" sz="1200" dirty="0"/>
          </a:p>
        </p:txBody>
      </p:sp>
      <p:sp>
        <p:nvSpPr>
          <p:cNvPr id="133" name="Rectangle 132">
            <a:extLst>
              <a:ext uri="{FF2B5EF4-FFF2-40B4-BE49-F238E27FC236}">
                <a16:creationId xmlns:a16="http://schemas.microsoft.com/office/drawing/2014/main" id="{1D2E38FC-938A-4303-9CD1-CDBB0527DA0A}"/>
              </a:ext>
            </a:extLst>
          </p:cNvPr>
          <p:cNvSpPr/>
          <p:nvPr/>
        </p:nvSpPr>
        <p:spPr>
          <a:xfrm>
            <a:off x="4775354" y="7083699"/>
            <a:ext cx="1837206" cy="276999"/>
          </a:xfrm>
          <a:prstGeom prst="rect">
            <a:avLst/>
          </a:prstGeom>
        </p:spPr>
        <p:txBody>
          <a:bodyPr wrap="square">
            <a:spAutoFit/>
          </a:bodyPr>
          <a:lstStyle/>
          <a:p>
            <a:r>
              <a:rPr lang="en-US" sz="1200" b="1" dirty="0">
                <a:solidFill>
                  <a:schemeClr val="bg1"/>
                </a:solidFill>
                <a:highlight>
                  <a:srgbClr val="FFFF00"/>
                </a:highlight>
              </a:rPr>
              <a:t> </a:t>
            </a:r>
            <a:r>
              <a:rPr lang="en-US" sz="1200" b="1" dirty="0">
                <a:solidFill>
                  <a:schemeClr val="bg1"/>
                </a:solidFill>
              </a:rPr>
              <a:t> Approximately 1.5hr</a:t>
            </a:r>
            <a:r>
              <a:rPr lang="en-US" sz="1200" b="1" dirty="0">
                <a:solidFill>
                  <a:schemeClr val="bg1"/>
                </a:solidFill>
                <a:highlight>
                  <a:srgbClr val="FFFF00"/>
                </a:highlight>
              </a:rPr>
              <a:t> </a:t>
            </a:r>
            <a:endParaRPr lang="en-SG" dirty="0">
              <a:highlight>
                <a:srgbClr val="FFFF00"/>
              </a:highlight>
            </a:endParaRPr>
          </a:p>
        </p:txBody>
      </p:sp>
      <p:sp>
        <p:nvSpPr>
          <p:cNvPr id="134" name="Text Placeholder 147">
            <a:extLst>
              <a:ext uri="{FF2B5EF4-FFF2-40B4-BE49-F238E27FC236}">
                <a16:creationId xmlns:a16="http://schemas.microsoft.com/office/drawing/2014/main" id="{737697CF-DAC5-BE40-8620-8AAF5D50500C}"/>
              </a:ext>
            </a:extLst>
          </p:cNvPr>
          <p:cNvSpPr>
            <a:spLocks noGrp="1"/>
          </p:cNvSpPr>
          <p:nvPr>
            <p:ph type="body" sz="quarter" idx="60"/>
          </p:nvPr>
        </p:nvSpPr>
        <p:spPr>
          <a:xfrm>
            <a:off x="4884503" y="8341493"/>
            <a:ext cx="2052202" cy="400259"/>
          </a:xfrm>
        </p:spPr>
        <p:txBody>
          <a:bodyPr vert="horz" lIns="0" tIns="45720" rIns="0" bIns="45720" rtlCol="0" anchor="ctr">
            <a:normAutofit/>
          </a:bodyPr>
          <a:lstStyle/>
          <a:p>
            <a:r>
              <a:rPr lang="en-SG" sz="1600" b="1" dirty="0"/>
              <a:t>Subsequent Visits</a:t>
            </a:r>
            <a:endParaRPr lang="en-SG" sz="1200" dirty="0"/>
          </a:p>
        </p:txBody>
      </p:sp>
      <p:sp>
        <p:nvSpPr>
          <p:cNvPr id="135" name="Rectangle 134">
            <a:extLst>
              <a:ext uri="{FF2B5EF4-FFF2-40B4-BE49-F238E27FC236}">
                <a16:creationId xmlns:a16="http://schemas.microsoft.com/office/drawing/2014/main" id="{1D2E38FC-938A-4303-9CD1-CDBB0527DA0A}"/>
              </a:ext>
            </a:extLst>
          </p:cNvPr>
          <p:cNvSpPr/>
          <p:nvPr/>
        </p:nvSpPr>
        <p:spPr>
          <a:xfrm>
            <a:off x="4796201" y="8588470"/>
            <a:ext cx="1688104" cy="276999"/>
          </a:xfrm>
          <a:prstGeom prst="rect">
            <a:avLst/>
          </a:prstGeom>
        </p:spPr>
        <p:txBody>
          <a:bodyPr wrap="square">
            <a:spAutoFit/>
          </a:bodyPr>
          <a:lstStyle/>
          <a:p>
            <a:r>
              <a:rPr lang="en-US" sz="1200" b="1" dirty="0">
                <a:solidFill>
                  <a:schemeClr val="bg1"/>
                </a:solidFill>
                <a:highlight>
                  <a:srgbClr val="FFFF00"/>
                </a:highlight>
              </a:rPr>
              <a:t> </a:t>
            </a:r>
            <a:r>
              <a:rPr lang="en-US" sz="1200" b="1" dirty="0">
                <a:solidFill>
                  <a:schemeClr val="bg1"/>
                </a:solidFill>
              </a:rPr>
              <a:t> Approximately 1hr </a:t>
            </a:r>
            <a:r>
              <a:rPr lang="en-US" sz="1200" b="1" dirty="0">
                <a:solidFill>
                  <a:schemeClr val="bg1"/>
                </a:solidFill>
                <a:highlight>
                  <a:srgbClr val="FFFF00"/>
                </a:highlight>
              </a:rPr>
              <a:t> </a:t>
            </a:r>
            <a:endParaRPr lang="en-SG" dirty="0">
              <a:highlight>
                <a:srgbClr val="FFFF00"/>
              </a:highlight>
            </a:endParaRPr>
          </a:p>
        </p:txBody>
      </p:sp>
      <p:sp>
        <p:nvSpPr>
          <p:cNvPr id="137" name="Text Placeholder 4">
            <a:extLst>
              <a:ext uri="{FF2B5EF4-FFF2-40B4-BE49-F238E27FC236}">
                <a16:creationId xmlns:a16="http://schemas.microsoft.com/office/drawing/2014/main" id="{BA77AFEE-5566-4182-A28C-91A766376951}"/>
              </a:ext>
            </a:extLst>
          </p:cNvPr>
          <p:cNvSpPr txBox="1">
            <a:spLocks/>
          </p:cNvSpPr>
          <p:nvPr/>
        </p:nvSpPr>
        <p:spPr>
          <a:xfrm>
            <a:off x="5407117" y="5292367"/>
            <a:ext cx="1997071" cy="1416729"/>
          </a:xfrm>
          <a:prstGeom prst="rect">
            <a:avLst/>
          </a:prstGeom>
        </p:spPr>
        <p:txBody>
          <a:bodyPr vert="horz" lIns="0" tIns="45720" rIns="0" bIns="45720" rtlCol="0" anchor="ctr">
            <a:noAutofit/>
          </a:bodyPr>
          <a:lstStyle>
            <a:lvl1pPr marL="0" indent="0" algn="l" defTabSz="913417" rtl="0" eaLnBrk="1" latinLnBrk="0" hangingPunct="1">
              <a:lnSpc>
                <a:spcPct val="90000"/>
              </a:lnSpc>
              <a:spcBef>
                <a:spcPts val="999"/>
              </a:spcBef>
              <a:buFont typeface="Arial" panose="020B0604020202020204" pitchFamily="34" charset="0"/>
              <a:buNone/>
              <a:defRPr sz="1332" kern="1200">
                <a:solidFill>
                  <a:schemeClr val="bg1"/>
                </a:solidFill>
                <a:latin typeface="+mj-lt"/>
                <a:ea typeface="+mn-ea"/>
                <a:cs typeface="+mn-cs"/>
              </a:defRPr>
            </a:lvl1pPr>
            <a:lvl2pPr marL="456709"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2pPr>
            <a:lvl3pPr marL="913417"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3pPr>
            <a:lvl4pPr marL="1370126"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4pPr>
            <a:lvl5pPr marL="1826834"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5pPr>
            <a:lvl6pPr marL="2511897"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6pPr>
            <a:lvl7pPr marL="2968605"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7pPr>
            <a:lvl8pPr marL="3425314"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8pPr>
            <a:lvl9pPr marL="3882022"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9pPr>
          </a:lstStyle>
          <a:p>
            <a:pPr marL="171450" indent="-171450">
              <a:buFont typeface="Arial" panose="020B0604020202020204" pitchFamily="34" charset="0"/>
              <a:buChar char="•"/>
            </a:pPr>
            <a:r>
              <a:rPr lang="en-US" sz="1100" dirty="0"/>
              <a:t>Review health/medical history</a:t>
            </a:r>
          </a:p>
          <a:p>
            <a:pPr marL="171450" indent="-171450">
              <a:buFont typeface="Arial" panose="020B0604020202020204" pitchFamily="34" charset="0"/>
              <a:buChar char="•"/>
            </a:pPr>
            <a:r>
              <a:rPr lang="en-SG" sz="1100" dirty="0"/>
              <a:t>Physical exam</a:t>
            </a:r>
            <a:endParaRPr lang="en-US" sz="1100" dirty="0"/>
          </a:p>
          <a:p>
            <a:pPr marL="171450" indent="-171450">
              <a:buFont typeface="Arial" panose="020B0604020202020204" pitchFamily="34" charset="0"/>
              <a:buChar char="•"/>
            </a:pPr>
            <a:r>
              <a:rPr lang="en-US" sz="1100" dirty="0"/>
              <a:t>Counselling with pharmacist </a:t>
            </a:r>
          </a:p>
          <a:p>
            <a:pPr marL="171450" indent="-171450">
              <a:buFont typeface="Arial" panose="020B0604020202020204" pitchFamily="34" charset="0"/>
              <a:buChar char="•"/>
            </a:pPr>
            <a:r>
              <a:rPr lang="en-US" sz="1100" dirty="0"/>
              <a:t>Counselling with nurse</a:t>
            </a:r>
          </a:p>
          <a:p>
            <a:pPr marL="171450" indent="-171450">
              <a:buFont typeface="Arial" panose="020B0604020202020204" pitchFamily="34" charset="0"/>
              <a:buChar char="•"/>
            </a:pPr>
            <a:r>
              <a:rPr lang="en-US" sz="1100" dirty="0"/>
              <a:t>Counselling with medical </a:t>
            </a:r>
            <a:br>
              <a:rPr lang="en-US" sz="1100" dirty="0"/>
            </a:br>
            <a:r>
              <a:rPr lang="en-US" sz="1100" dirty="0"/>
              <a:t>social worker </a:t>
            </a:r>
          </a:p>
        </p:txBody>
      </p:sp>
      <p:cxnSp>
        <p:nvCxnSpPr>
          <p:cNvPr id="139" name="Straight Arrow Connector 138">
            <a:extLst>
              <a:ext uri="{FF2B5EF4-FFF2-40B4-BE49-F238E27FC236}">
                <a16:creationId xmlns:a16="http://schemas.microsoft.com/office/drawing/2014/main" id="{FB3A3D65-31E4-8746-AC32-4F8E60798F30}"/>
              </a:ext>
              <a:ext uri="{C183D7F6-B498-43B3-948B-1728B52AA6E4}">
                <adec:decorative xmlns:adec="http://schemas.microsoft.com/office/drawing/2017/decorative" val="1"/>
              </a:ext>
            </a:extLst>
          </p:cNvPr>
          <p:cNvCxnSpPr>
            <a:cxnSpLocks/>
          </p:cNvCxnSpPr>
          <p:nvPr/>
        </p:nvCxnSpPr>
        <p:spPr>
          <a:xfrm flipV="1">
            <a:off x="7368965" y="5125418"/>
            <a:ext cx="0" cy="1291430"/>
          </a:xfrm>
          <a:prstGeom prst="straightConnector1">
            <a:avLst/>
          </a:prstGeom>
          <a:ln w="9525">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41" name="Text Placeholder 4">
            <a:extLst>
              <a:ext uri="{FF2B5EF4-FFF2-40B4-BE49-F238E27FC236}">
                <a16:creationId xmlns:a16="http://schemas.microsoft.com/office/drawing/2014/main" id="{C9F2916F-9BAA-4216-BDCB-85ADB8E1ECB4}"/>
              </a:ext>
            </a:extLst>
          </p:cNvPr>
          <p:cNvSpPr txBox="1">
            <a:spLocks/>
          </p:cNvSpPr>
          <p:nvPr/>
        </p:nvSpPr>
        <p:spPr>
          <a:xfrm>
            <a:off x="7650920" y="4987441"/>
            <a:ext cx="1378439" cy="1037898"/>
          </a:xfrm>
          <a:prstGeom prst="rect">
            <a:avLst/>
          </a:prstGeom>
        </p:spPr>
        <p:txBody>
          <a:bodyPr vert="horz" lIns="0" tIns="45720" rIns="0" bIns="45720" rtlCol="0" anchor="ctr">
            <a:noAutofit/>
          </a:bodyPr>
          <a:lstStyle>
            <a:lvl1pPr marL="0" indent="0" algn="l" defTabSz="913417" rtl="0" eaLnBrk="1" latinLnBrk="0" hangingPunct="1">
              <a:lnSpc>
                <a:spcPct val="90000"/>
              </a:lnSpc>
              <a:spcBef>
                <a:spcPts val="999"/>
              </a:spcBef>
              <a:buFont typeface="Arial" panose="020B0604020202020204" pitchFamily="34" charset="0"/>
              <a:buNone/>
              <a:defRPr sz="1332" kern="1200">
                <a:solidFill>
                  <a:schemeClr val="bg1"/>
                </a:solidFill>
                <a:latin typeface="+mj-lt"/>
                <a:ea typeface="+mn-ea"/>
                <a:cs typeface="+mn-cs"/>
              </a:defRPr>
            </a:lvl1pPr>
            <a:lvl2pPr marL="456709"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2pPr>
            <a:lvl3pPr marL="913417"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3pPr>
            <a:lvl4pPr marL="1370126"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4pPr>
            <a:lvl5pPr marL="1826834" indent="0" algn="l" defTabSz="913417" rtl="0" eaLnBrk="1" latinLnBrk="0" hangingPunct="1">
              <a:lnSpc>
                <a:spcPct val="90000"/>
              </a:lnSpc>
              <a:spcBef>
                <a:spcPts val="499"/>
              </a:spcBef>
              <a:buFont typeface="Arial" panose="020B0604020202020204" pitchFamily="34" charset="0"/>
              <a:buNone/>
              <a:defRPr sz="1332" kern="1200">
                <a:solidFill>
                  <a:schemeClr val="bg1"/>
                </a:solidFill>
                <a:latin typeface="+mj-lt"/>
                <a:ea typeface="+mn-ea"/>
                <a:cs typeface="+mn-cs"/>
              </a:defRPr>
            </a:lvl5pPr>
            <a:lvl6pPr marL="2511897"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6pPr>
            <a:lvl7pPr marL="2968605"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7pPr>
            <a:lvl8pPr marL="3425314"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8pPr>
            <a:lvl9pPr marL="3882022"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9pPr>
          </a:lstStyle>
          <a:p>
            <a:r>
              <a:rPr lang="en-SG" sz="1100" dirty="0"/>
              <a:t>Lab tests:</a:t>
            </a:r>
          </a:p>
          <a:p>
            <a:pPr marL="171450" indent="-171450">
              <a:spcBef>
                <a:spcPts val="600"/>
              </a:spcBef>
              <a:buFont typeface="Arial" panose="020B0604020202020204" pitchFamily="34" charset="0"/>
              <a:buChar char="•"/>
            </a:pPr>
            <a:r>
              <a:rPr lang="en-SG" sz="1100" dirty="0"/>
              <a:t>CD4 Count</a:t>
            </a:r>
          </a:p>
          <a:p>
            <a:pPr marL="171450" indent="-171450">
              <a:spcBef>
                <a:spcPts val="600"/>
              </a:spcBef>
              <a:buFont typeface="Arial" panose="020B0604020202020204" pitchFamily="34" charset="0"/>
              <a:buChar char="•"/>
            </a:pPr>
            <a:r>
              <a:rPr lang="en-SG" sz="1100" dirty="0"/>
              <a:t>Viral Load </a:t>
            </a:r>
          </a:p>
          <a:p>
            <a:pPr marL="171450" indent="-171450">
              <a:spcBef>
                <a:spcPts val="600"/>
              </a:spcBef>
              <a:buFont typeface="Arial" panose="020B0604020202020204" pitchFamily="34" charset="0"/>
              <a:buChar char="•"/>
            </a:pPr>
            <a:r>
              <a:rPr lang="en-SG" sz="1100" dirty="0"/>
              <a:t>Drug-Resistance Test</a:t>
            </a:r>
          </a:p>
          <a:p>
            <a:pPr marL="171450" indent="-171450">
              <a:spcBef>
                <a:spcPts val="600"/>
              </a:spcBef>
              <a:buFont typeface="Arial" panose="020B0604020202020204" pitchFamily="34" charset="0"/>
              <a:buChar char="•"/>
            </a:pPr>
            <a:r>
              <a:rPr lang="en-SG" sz="1100" dirty="0"/>
              <a:t>Others</a:t>
            </a:r>
            <a:endParaRPr lang="en-US" sz="1100" dirty="0"/>
          </a:p>
        </p:txBody>
      </p:sp>
      <p:cxnSp>
        <p:nvCxnSpPr>
          <p:cNvPr id="142" name="Straight Arrow Connector 141">
            <a:extLst>
              <a:ext uri="{FF2B5EF4-FFF2-40B4-BE49-F238E27FC236}">
                <a16:creationId xmlns:a16="http://schemas.microsoft.com/office/drawing/2014/main" id="{FB3A3D65-31E4-8746-AC32-4F8E60798F30}"/>
              </a:ext>
              <a:ext uri="{C183D7F6-B498-43B3-948B-1728B52AA6E4}">
                <adec:decorative xmlns:adec="http://schemas.microsoft.com/office/drawing/2017/decorative" val="1"/>
              </a:ext>
            </a:extLst>
          </p:cNvPr>
          <p:cNvCxnSpPr>
            <a:cxnSpLocks/>
          </p:cNvCxnSpPr>
          <p:nvPr/>
        </p:nvCxnSpPr>
        <p:spPr>
          <a:xfrm flipV="1">
            <a:off x="6742973" y="7271732"/>
            <a:ext cx="0" cy="709712"/>
          </a:xfrm>
          <a:prstGeom prst="straightConnector1">
            <a:avLst/>
          </a:prstGeom>
          <a:ln w="9525">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9" name="Text Placeholder 32">
            <a:extLst>
              <a:ext uri="{FF2B5EF4-FFF2-40B4-BE49-F238E27FC236}">
                <a16:creationId xmlns:a16="http://schemas.microsoft.com/office/drawing/2014/main" id="{E62868C9-C0A1-4CE0-8551-4AC8C148779A}"/>
              </a:ext>
            </a:extLst>
          </p:cNvPr>
          <p:cNvSpPr txBox="1">
            <a:spLocks/>
          </p:cNvSpPr>
          <p:nvPr/>
        </p:nvSpPr>
        <p:spPr>
          <a:xfrm>
            <a:off x="2970624" y="11741600"/>
            <a:ext cx="1197169" cy="324113"/>
          </a:xfrm>
          <a:prstGeom prst="rect">
            <a:avLst/>
          </a:prstGeom>
        </p:spPr>
        <p:txBody>
          <a:bodyPr vert="horz" lIns="0" tIns="45720" rIns="0" bIns="45720" rtlCol="0" anchor="ctr">
            <a:normAutofit/>
          </a:bodyPr>
          <a:lstStyle>
            <a:lvl1pPr marL="0" indent="0" algn="l" defTabSz="913417" rtl="0" eaLnBrk="1" latinLnBrk="0" hangingPunct="1">
              <a:lnSpc>
                <a:spcPct val="90000"/>
              </a:lnSpc>
              <a:spcBef>
                <a:spcPts val="999"/>
              </a:spcBef>
              <a:buFont typeface="Arial" panose="020B0604020202020204" pitchFamily="34" charset="0"/>
              <a:buNone/>
              <a:defRPr sz="1865" b="0" kern="1200">
                <a:solidFill>
                  <a:schemeClr val="bg1"/>
                </a:solidFill>
                <a:latin typeface="+mn-lt"/>
                <a:ea typeface="+mn-ea"/>
                <a:cs typeface="+mn-cs"/>
              </a:defRPr>
            </a:lvl1pPr>
            <a:lvl2pPr marL="456709" indent="0" algn="l" defTabSz="913417" rtl="0" eaLnBrk="1" latinLnBrk="0" hangingPunct="1">
              <a:lnSpc>
                <a:spcPct val="90000"/>
              </a:lnSpc>
              <a:spcBef>
                <a:spcPts val="499"/>
              </a:spcBef>
              <a:buFont typeface="Arial" panose="020B0604020202020204" pitchFamily="34" charset="0"/>
              <a:buNone/>
              <a:defRPr sz="2397" kern="1200">
                <a:solidFill>
                  <a:schemeClr val="bg1"/>
                </a:solidFill>
                <a:latin typeface="+mn-lt"/>
                <a:ea typeface="+mn-ea"/>
                <a:cs typeface="+mn-cs"/>
              </a:defRPr>
            </a:lvl2pPr>
            <a:lvl3pPr marL="913417" indent="0" algn="l" defTabSz="913417" rtl="0" eaLnBrk="1" latinLnBrk="0" hangingPunct="1">
              <a:lnSpc>
                <a:spcPct val="90000"/>
              </a:lnSpc>
              <a:spcBef>
                <a:spcPts val="499"/>
              </a:spcBef>
              <a:buFont typeface="Arial" panose="020B0604020202020204" pitchFamily="34" charset="0"/>
              <a:buNone/>
              <a:defRPr sz="1998" kern="1200">
                <a:solidFill>
                  <a:schemeClr val="bg1"/>
                </a:solidFill>
                <a:latin typeface="+mn-lt"/>
                <a:ea typeface="+mn-ea"/>
                <a:cs typeface="+mn-cs"/>
              </a:defRPr>
            </a:lvl3pPr>
            <a:lvl4pPr marL="1370126" indent="0" algn="l" defTabSz="913417" rtl="0" eaLnBrk="1" latinLnBrk="0" hangingPunct="1">
              <a:lnSpc>
                <a:spcPct val="90000"/>
              </a:lnSpc>
              <a:spcBef>
                <a:spcPts val="499"/>
              </a:spcBef>
              <a:buFont typeface="Arial" panose="020B0604020202020204" pitchFamily="34" charset="0"/>
              <a:buNone/>
              <a:defRPr sz="1798" kern="1200">
                <a:solidFill>
                  <a:schemeClr val="bg1"/>
                </a:solidFill>
                <a:latin typeface="+mn-lt"/>
                <a:ea typeface="+mn-ea"/>
                <a:cs typeface="+mn-cs"/>
              </a:defRPr>
            </a:lvl4pPr>
            <a:lvl5pPr marL="1826834" indent="0" algn="l" defTabSz="913417" rtl="0" eaLnBrk="1" latinLnBrk="0" hangingPunct="1">
              <a:lnSpc>
                <a:spcPct val="90000"/>
              </a:lnSpc>
              <a:spcBef>
                <a:spcPts val="499"/>
              </a:spcBef>
              <a:buFont typeface="Arial" panose="020B0604020202020204" pitchFamily="34" charset="0"/>
              <a:buNone/>
              <a:defRPr sz="1798" kern="1200">
                <a:solidFill>
                  <a:schemeClr val="bg1"/>
                </a:solidFill>
                <a:latin typeface="+mn-lt"/>
                <a:ea typeface="+mn-ea"/>
                <a:cs typeface="+mn-cs"/>
              </a:defRPr>
            </a:lvl5pPr>
            <a:lvl6pPr marL="2511897"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6pPr>
            <a:lvl7pPr marL="2968605"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7pPr>
            <a:lvl8pPr marL="3425314"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8pPr>
            <a:lvl9pPr marL="3882022" indent="-228354" algn="l" defTabSz="913417" rtl="0" eaLnBrk="1" latinLnBrk="0" hangingPunct="1">
              <a:lnSpc>
                <a:spcPct val="90000"/>
              </a:lnSpc>
              <a:spcBef>
                <a:spcPts val="499"/>
              </a:spcBef>
              <a:buFont typeface="Arial" panose="020B0604020202020204" pitchFamily="34" charset="0"/>
              <a:buChar char="•"/>
              <a:defRPr sz="1798" kern="1200">
                <a:solidFill>
                  <a:schemeClr val="tx1"/>
                </a:solidFill>
                <a:latin typeface="+mn-lt"/>
                <a:ea typeface="+mn-ea"/>
                <a:cs typeface="+mn-cs"/>
              </a:defRPr>
            </a:lvl9pPr>
          </a:lstStyle>
          <a:p>
            <a:r>
              <a:rPr lang="en-SG" sz="1400" dirty="0"/>
              <a:t>MIDC Hotline</a:t>
            </a:r>
            <a:endParaRPr lang="en-US" sz="1400" dirty="0"/>
          </a:p>
        </p:txBody>
      </p:sp>
      <p:pic>
        <p:nvPicPr>
          <p:cNvPr id="5" name="Picture 4"/>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73296" y="240141"/>
            <a:ext cx="2649294" cy="664664"/>
          </a:xfrm>
          <a:prstGeom prst="rect">
            <a:avLst/>
          </a:prstGeom>
        </p:spPr>
      </p:pic>
      <p:sp>
        <p:nvSpPr>
          <p:cNvPr id="129" name="Text Placeholder 29">
            <a:extLst>
              <a:ext uri="{FF2B5EF4-FFF2-40B4-BE49-F238E27FC236}">
                <a16:creationId xmlns:a16="http://schemas.microsoft.com/office/drawing/2014/main" id="{F5C1FAED-BD61-1049-834C-52C8CC761F76}"/>
              </a:ext>
            </a:extLst>
          </p:cNvPr>
          <p:cNvSpPr>
            <a:spLocks noGrp="1"/>
          </p:cNvSpPr>
          <p:nvPr>
            <p:ph type="body" sz="quarter" idx="35"/>
          </p:nvPr>
        </p:nvSpPr>
        <p:spPr>
          <a:xfrm>
            <a:off x="1420903" y="6308471"/>
            <a:ext cx="2753700" cy="2231319"/>
          </a:xfrm>
        </p:spPr>
        <p:txBody>
          <a:bodyPr>
            <a:noAutofit/>
          </a:bodyPr>
          <a:lstStyle/>
          <a:p>
            <a:r>
              <a:rPr lang="en-US" sz="1100" dirty="0"/>
              <a:t>See an HIV specialist and discuss how to start treatment as soon as possible. Earlier treatment will bring greater health benefits for you.</a:t>
            </a:r>
          </a:p>
          <a:p>
            <a:r>
              <a:rPr lang="en-US" sz="1400" b="1" dirty="0">
                <a:highlight>
                  <a:srgbClr val="FFFF00"/>
                </a:highlight>
              </a:rPr>
              <a:t> </a:t>
            </a:r>
            <a:r>
              <a:rPr lang="en-US" sz="1400" b="1" dirty="0"/>
              <a:t> The Benefits </a:t>
            </a:r>
            <a:r>
              <a:rPr lang="en-US" sz="1400" b="1" dirty="0">
                <a:solidFill>
                  <a:srgbClr val="FFFF00"/>
                </a:solidFill>
                <a:highlight>
                  <a:srgbClr val="FFFF00"/>
                </a:highlight>
              </a:rPr>
              <a:t>:</a:t>
            </a:r>
            <a:r>
              <a:rPr lang="en-US" sz="1400" b="1" dirty="0">
                <a:highlight>
                  <a:srgbClr val="FFFF00"/>
                </a:highlight>
              </a:rPr>
              <a:t> </a:t>
            </a:r>
          </a:p>
          <a:p>
            <a:r>
              <a:rPr lang="en-US" sz="1100" dirty="0"/>
              <a:t>Medication will bring down the amount of HIV virus in your body, therefore reducing the risk of: </a:t>
            </a:r>
          </a:p>
          <a:p>
            <a:pPr marL="171450" indent="-171450">
              <a:buFont typeface="Arial" panose="020B0604020202020204" pitchFamily="34" charset="0"/>
              <a:buChar char="•"/>
            </a:pPr>
            <a:r>
              <a:rPr lang="en-US" sz="1100" dirty="0"/>
              <a:t>Falling ill from other infections</a:t>
            </a:r>
          </a:p>
          <a:p>
            <a:pPr marL="171450" indent="-171450">
              <a:buFont typeface="Arial" panose="020B0604020202020204" pitchFamily="34" charset="0"/>
              <a:buChar char="•"/>
            </a:pPr>
            <a:r>
              <a:rPr lang="en-US" sz="1100" dirty="0"/>
              <a:t>Passing it to others</a:t>
            </a:r>
          </a:p>
          <a:p>
            <a:pPr marL="171450" indent="-171450">
              <a:buFont typeface="Arial" panose="020B0604020202020204" pitchFamily="34" charset="0"/>
              <a:buChar char="•"/>
            </a:pPr>
            <a:r>
              <a:rPr lang="en-US" sz="1100" dirty="0"/>
              <a:t>HIV</a:t>
            </a:r>
            <a:r>
              <a:rPr lang="en-US" sz="1100" dirty="0">
                <a:solidFill>
                  <a:srgbClr val="FF0000"/>
                </a:solidFill>
              </a:rPr>
              <a:t> </a:t>
            </a:r>
            <a:r>
              <a:rPr lang="en-US" sz="1100" dirty="0"/>
              <a:t>gaining drug resistance</a:t>
            </a:r>
          </a:p>
        </p:txBody>
      </p:sp>
    </p:spTree>
    <p:extLst>
      <p:ext uri="{BB962C8B-B14F-4D97-AF65-F5344CB8AC3E}">
        <p14:creationId xmlns:p14="http://schemas.microsoft.com/office/powerpoint/2010/main" val="2144817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67" y="0"/>
            <a:ext cx="9140375" cy="15256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88" name="TextBox 87">
            <a:extLst>
              <a:ext uri="{FF2B5EF4-FFF2-40B4-BE49-F238E27FC236}">
                <a16:creationId xmlns:a16="http://schemas.microsoft.com/office/drawing/2014/main" id="{ED765D8F-A6E5-4100-BAC7-20E4E4CDB011}"/>
              </a:ext>
            </a:extLst>
          </p:cNvPr>
          <p:cNvSpPr txBox="1"/>
          <p:nvPr/>
        </p:nvSpPr>
        <p:spPr>
          <a:xfrm>
            <a:off x="409237" y="1804656"/>
            <a:ext cx="8316000" cy="10080000"/>
          </a:xfrm>
          <a:prstGeom prst="rect">
            <a:avLst/>
          </a:prstGeom>
          <a:noFill/>
        </p:spPr>
        <p:txBody>
          <a:bodyPr wrap="square" numCol="2" spcCol="360000" rtlCol="0">
            <a:spAutoFit/>
          </a:bodyPr>
          <a:lstStyle/>
          <a:p>
            <a:pPr algn="just"/>
            <a:r>
              <a:rPr lang="en-SG" sz="1600" b="1" dirty="0">
                <a:solidFill>
                  <a:srgbClr val="FFFF00"/>
                </a:solidFill>
              </a:rPr>
              <a:t>What is the next step after testing positive for HIV?</a:t>
            </a:r>
          </a:p>
          <a:p>
            <a:pPr algn="just"/>
            <a:endParaRPr lang="en-SG" sz="1200" dirty="0"/>
          </a:p>
          <a:p>
            <a:pPr algn="just"/>
            <a:r>
              <a:rPr lang="en-SG" sz="1200" dirty="0">
                <a:solidFill>
                  <a:schemeClr val="bg1"/>
                </a:solidFill>
                <a:latin typeface="+mj-lt"/>
              </a:rPr>
              <a:t>Whether you have tested positive for HIV at an anonymous testing service, private GP or other healthcare institutions, your mind must be overwhelmed with many questions, fears and concerns. It is important for you to remember that HIV can be treated effectively with medicines - you still have control of your own health.</a:t>
            </a:r>
          </a:p>
          <a:p>
            <a:pPr algn="just"/>
            <a:endParaRPr lang="en-SG" sz="1200" dirty="0">
              <a:solidFill>
                <a:schemeClr val="bg1"/>
              </a:solidFill>
              <a:latin typeface="+mj-lt"/>
            </a:endParaRPr>
          </a:p>
          <a:p>
            <a:pPr algn="just"/>
            <a:r>
              <a:rPr lang="en-SG" sz="1200" dirty="0">
                <a:solidFill>
                  <a:schemeClr val="bg1"/>
                </a:solidFill>
                <a:latin typeface="+mj-lt"/>
              </a:rPr>
              <a:t>Treatment with HIV medication (called antiretroviral therapy or ART) is recommended for people with HIV. It will help you in becoming ‘</a:t>
            </a:r>
            <a:r>
              <a:rPr lang="en-SG" sz="1200" b="1" dirty="0">
                <a:solidFill>
                  <a:schemeClr val="bg1"/>
                </a:solidFill>
                <a:latin typeface="+mj-lt"/>
              </a:rPr>
              <a:t>undetectable’</a:t>
            </a:r>
            <a:r>
              <a:rPr lang="en-SG" sz="1200" dirty="0">
                <a:solidFill>
                  <a:schemeClr val="bg1"/>
                </a:solidFill>
                <a:latin typeface="+mj-lt"/>
              </a:rPr>
              <a:t> (see page 4) and to </a:t>
            </a:r>
            <a:r>
              <a:rPr lang="en-US" sz="1200" dirty="0">
                <a:solidFill>
                  <a:schemeClr val="bg1"/>
                </a:solidFill>
                <a:latin typeface="+mj-lt"/>
              </a:rPr>
              <a:t>live a longer, healthier and happier life</a:t>
            </a:r>
            <a:r>
              <a:rPr lang="en-SG" sz="1200" dirty="0">
                <a:solidFill>
                  <a:schemeClr val="bg1"/>
                </a:solidFill>
                <a:latin typeface="+mj-lt"/>
              </a:rPr>
              <a:t>. Having earlier treatment will bring you greater health benefits. Start by</a:t>
            </a:r>
            <a:r>
              <a:rPr lang="en-US" sz="1200" dirty="0">
                <a:solidFill>
                  <a:schemeClr val="bg1"/>
                </a:solidFill>
                <a:latin typeface="+mj-lt"/>
              </a:rPr>
              <a:t> seeing an HIV specialist to discuss when and how.</a:t>
            </a:r>
          </a:p>
          <a:p>
            <a:pPr algn="just"/>
            <a:r>
              <a:rPr lang="en-SG" sz="1200" dirty="0"/>
              <a:t> </a:t>
            </a:r>
          </a:p>
          <a:p>
            <a:pPr algn="just"/>
            <a:r>
              <a:rPr lang="en-SG" sz="1600" b="1" dirty="0">
                <a:solidFill>
                  <a:srgbClr val="FFFF00"/>
                </a:solidFill>
              </a:rPr>
              <a:t>After testing positive for HIV, what can I expect during my first visit with a health care provider?</a:t>
            </a:r>
          </a:p>
          <a:p>
            <a:pPr algn="just"/>
            <a:endParaRPr lang="en-SG" sz="1200" dirty="0">
              <a:solidFill>
                <a:srgbClr val="FFFF00"/>
              </a:solidFill>
            </a:endParaRPr>
          </a:p>
          <a:p>
            <a:pPr algn="just"/>
            <a:r>
              <a:rPr lang="en-SG" sz="1200" dirty="0">
                <a:solidFill>
                  <a:schemeClr val="bg1"/>
                </a:solidFill>
                <a:latin typeface="+mj-lt"/>
              </a:rPr>
              <a:t>Your first visit to MIDC may take up to approximately 4 hours, which will consist of a review of your health and medical history, a physical examination, and several lab tests. However, subsequent appointments are short follow-ups to ensure your treatment is working.  </a:t>
            </a:r>
          </a:p>
          <a:p>
            <a:pPr algn="just"/>
            <a:endParaRPr lang="en-SG" sz="1200" dirty="0">
              <a:solidFill>
                <a:schemeClr val="bg1"/>
              </a:solidFill>
              <a:latin typeface="+mj-lt"/>
            </a:endParaRPr>
          </a:p>
          <a:p>
            <a:pPr algn="just"/>
            <a:r>
              <a:rPr lang="en-US" sz="1200" dirty="0">
                <a:solidFill>
                  <a:schemeClr val="bg1"/>
                </a:solidFill>
                <a:latin typeface="+mj-lt"/>
              </a:rPr>
              <a:t>Beginning the journey of HIV treatment may seem scary for anyone who is newly diagnosed. Know that the medical staff will do their best to help you. </a:t>
            </a:r>
            <a:r>
              <a:rPr lang="en-SG" sz="1200" dirty="0">
                <a:solidFill>
                  <a:schemeClr val="bg1"/>
                </a:solidFill>
                <a:latin typeface="+mj-lt"/>
              </a:rPr>
              <a:t>You should always make sure that you understand what the doctor is discussing with you. If you ever feel confused or unsure about the treatment, do seek clarification.</a:t>
            </a:r>
          </a:p>
          <a:p>
            <a:pPr algn="just"/>
            <a:endParaRPr lang="en-SG" sz="1200" dirty="0">
              <a:solidFill>
                <a:schemeClr val="bg1"/>
              </a:solidFill>
              <a:latin typeface="+mj-lt"/>
            </a:endParaRPr>
          </a:p>
          <a:p>
            <a:pPr algn="just"/>
            <a:r>
              <a:rPr lang="en-SG" sz="1200" dirty="0">
                <a:solidFill>
                  <a:schemeClr val="bg1"/>
                </a:solidFill>
                <a:latin typeface="+mj-lt"/>
              </a:rPr>
              <a:t>The information collected during your visit is used to make decisions about HIV treatment and is kept in a confidential system which is strictly accessible for health care providers only. </a:t>
            </a:r>
          </a:p>
          <a:p>
            <a:pPr algn="just"/>
            <a:endParaRPr lang="en-SG" dirty="0"/>
          </a:p>
          <a:p>
            <a:pPr algn="just"/>
            <a:r>
              <a:rPr lang="en-SG" sz="1600" b="1" dirty="0">
                <a:solidFill>
                  <a:srgbClr val="FFFF00"/>
                </a:solidFill>
              </a:rPr>
              <a:t>What are the procedures that I will go through during this visit?</a:t>
            </a:r>
            <a:endParaRPr lang="en-SG" sz="1600" dirty="0">
              <a:solidFill>
                <a:srgbClr val="FFFF00"/>
              </a:solidFill>
            </a:endParaRPr>
          </a:p>
          <a:p>
            <a:pPr algn="just"/>
            <a:endParaRPr lang="en-SG" sz="1200" dirty="0">
              <a:solidFill>
                <a:schemeClr val="bg1"/>
              </a:solidFill>
              <a:latin typeface="+mj-lt"/>
            </a:endParaRPr>
          </a:p>
          <a:p>
            <a:pPr algn="just"/>
            <a:r>
              <a:rPr lang="en-SG" sz="1200" dirty="0">
                <a:solidFill>
                  <a:schemeClr val="bg1"/>
                </a:solidFill>
                <a:latin typeface="+mj-lt"/>
              </a:rPr>
              <a:t>Some blood tests are required to determine the kind of treatment you will receive, followed by a counselling session with our nurse and a medical social worker to understand more of your current situation. </a:t>
            </a:r>
          </a:p>
          <a:p>
            <a:pPr lvl="0" algn="just"/>
            <a:endParaRPr lang="en-SG" sz="1200" b="1" dirty="0">
              <a:solidFill>
                <a:schemeClr val="bg1"/>
              </a:solidFill>
              <a:latin typeface="+mj-lt"/>
            </a:endParaRPr>
          </a:p>
          <a:p>
            <a:pPr lvl="0" algn="just"/>
            <a:r>
              <a:rPr lang="en-SG" sz="1200" b="1" dirty="0">
                <a:solidFill>
                  <a:srgbClr val="FFFF00"/>
                </a:solidFill>
                <a:latin typeface="+mj-lt"/>
              </a:rPr>
              <a:t>CD4 Count </a:t>
            </a:r>
            <a:endParaRPr lang="en-SG" sz="1200" dirty="0">
              <a:solidFill>
                <a:srgbClr val="FFFF00"/>
              </a:solidFill>
              <a:latin typeface="+mj-lt"/>
            </a:endParaRPr>
          </a:p>
          <a:p>
            <a:pPr algn="just"/>
            <a:r>
              <a:rPr lang="en-SG" sz="1200" dirty="0">
                <a:solidFill>
                  <a:schemeClr val="bg1"/>
                </a:solidFill>
                <a:latin typeface="+mj-lt"/>
              </a:rPr>
              <a:t>A CD4 count measures the amount of CD4 cells in a sample of blood. CD4 cells are special infection-fighting cells of the immune system. Normally, a person’s CD4 count drops as HIV progresses, which indicates the increasing damage to the immune system. HIV medication helps to stop the damage.</a:t>
            </a:r>
          </a:p>
          <a:p>
            <a:pPr algn="just"/>
            <a:endParaRPr lang="en-SG" sz="1200" dirty="0">
              <a:solidFill>
                <a:schemeClr val="bg1"/>
              </a:solidFill>
              <a:latin typeface="+mj-lt"/>
            </a:endParaRPr>
          </a:p>
          <a:p>
            <a:pPr lvl="0" algn="just"/>
            <a:r>
              <a:rPr lang="en-SG" sz="1200" b="1" dirty="0">
                <a:solidFill>
                  <a:srgbClr val="FFFF00"/>
                </a:solidFill>
                <a:latin typeface="+mj-lt"/>
              </a:rPr>
              <a:t>Viral Load </a:t>
            </a:r>
            <a:endParaRPr lang="en-SG" sz="1200" dirty="0">
              <a:solidFill>
                <a:srgbClr val="FFFF00"/>
              </a:solidFill>
              <a:latin typeface="+mj-lt"/>
            </a:endParaRPr>
          </a:p>
          <a:p>
            <a:pPr algn="just"/>
            <a:r>
              <a:rPr lang="en-SG" sz="1200" dirty="0">
                <a:solidFill>
                  <a:schemeClr val="bg1"/>
                </a:solidFill>
                <a:latin typeface="+mj-lt"/>
              </a:rPr>
              <a:t>A viral load test measures how many copies of the HIV virus is in the blood. HIV medication stops the virus from multiplying and brings this number down. Having an HIV amount low enough to not be picked up by this test is also known as being ‘undetectable’.</a:t>
            </a:r>
          </a:p>
          <a:p>
            <a:pPr algn="just"/>
            <a:r>
              <a:rPr lang="en-SG" sz="1200" dirty="0">
                <a:solidFill>
                  <a:schemeClr val="bg1"/>
                </a:solidFill>
                <a:latin typeface="+mj-lt"/>
              </a:rPr>
              <a:t> </a:t>
            </a:r>
          </a:p>
          <a:p>
            <a:pPr lvl="0" algn="just"/>
            <a:r>
              <a:rPr lang="en-SG" sz="1200" b="1" dirty="0">
                <a:solidFill>
                  <a:srgbClr val="FFFF00"/>
                </a:solidFill>
                <a:latin typeface="+mj-lt"/>
              </a:rPr>
              <a:t>Drug-Resistance Testing</a:t>
            </a:r>
            <a:endParaRPr lang="en-SG" sz="1200" dirty="0">
              <a:solidFill>
                <a:srgbClr val="FFFF00"/>
              </a:solidFill>
              <a:latin typeface="+mj-lt"/>
            </a:endParaRPr>
          </a:p>
          <a:p>
            <a:pPr algn="just"/>
            <a:r>
              <a:rPr lang="en-SG" sz="1200" dirty="0">
                <a:solidFill>
                  <a:schemeClr val="bg1"/>
                </a:solidFill>
                <a:latin typeface="+mj-lt"/>
              </a:rPr>
              <a:t>Drug-resistance testing identifies which, if any, HIV medicine will not be effective against a person’s strain of HIV.</a:t>
            </a:r>
          </a:p>
          <a:p>
            <a:pPr algn="just"/>
            <a:r>
              <a:rPr lang="en-SG" sz="1200" dirty="0">
                <a:solidFill>
                  <a:schemeClr val="bg1"/>
                </a:solidFill>
                <a:latin typeface="+mj-lt"/>
              </a:rPr>
              <a:t> </a:t>
            </a:r>
          </a:p>
          <a:p>
            <a:pPr lvl="0" algn="just"/>
            <a:r>
              <a:rPr lang="en-SG" sz="1200" b="1" dirty="0">
                <a:solidFill>
                  <a:srgbClr val="FFFF00"/>
                </a:solidFill>
                <a:latin typeface="+mj-lt"/>
              </a:rPr>
              <a:t>Other tests</a:t>
            </a:r>
            <a:endParaRPr lang="en-SG" sz="1200" dirty="0">
              <a:solidFill>
                <a:srgbClr val="FFFF00"/>
              </a:solidFill>
              <a:latin typeface="+mj-lt"/>
            </a:endParaRPr>
          </a:p>
          <a:p>
            <a:pPr algn="just"/>
            <a:r>
              <a:rPr lang="en-SG" sz="1200" dirty="0">
                <a:solidFill>
                  <a:schemeClr val="bg1"/>
                </a:solidFill>
                <a:latin typeface="+mj-lt"/>
              </a:rPr>
              <a:t>Full blood count, Hepatitis A,B &amp; C, kidney panel, liver panel and for some other possible infections.</a:t>
            </a:r>
          </a:p>
          <a:p>
            <a:pPr algn="just"/>
            <a:endParaRPr lang="en-SG" sz="1200" dirty="0">
              <a:solidFill>
                <a:schemeClr val="bg1"/>
              </a:solidFill>
              <a:latin typeface="+mj-lt"/>
            </a:endParaRPr>
          </a:p>
          <a:p>
            <a:pPr algn="just"/>
            <a:r>
              <a:rPr lang="en-SG" sz="1200" dirty="0">
                <a:solidFill>
                  <a:schemeClr val="bg1"/>
                </a:solidFill>
                <a:latin typeface="+mj-lt"/>
              </a:rPr>
              <a:t>The doctor will review a person’s lab test results to:</a:t>
            </a:r>
          </a:p>
          <a:p>
            <a:pPr marL="171450" lvl="0" indent="-171450" algn="just">
              <a:buFont typeface="Arial" panose="020B0604020202020204" pitchFamily="34" charset="0"/>
              <a:buChar char="•"/>
            </a:pPr>
            <a:r>
              <a:rPr lang="en-SG" sz="1200" dirty="0">
                <a:solidFill>
                  <a:schemeClr val="bg1"/>
                </a:solidFill>
                <a:latin typeface="+mj-lt"/>
              </a:rPr>
              <a:t>Determine the status of the person’s HIV diagnosis </a:t>
            </a:r>
          </a:p>
          <a:p>
            <a:pPr marL="171450" lvl="0" indent="-171450" algn="just">
              <a:buFont typeface="Arial" panose="020B0604020202020204" pitchFamily="34" charset="0"/>
              <a:buChar char="•"/>
            </a:pPr>
            <a:r>
              <a:rPr lang="en-SG" sz="1200" dirty="0">
                <a:solidFill>
                  <a:schemeClr val="bg1"/>
                </a:solidFill>
                <a:latin typeface="+mj-lt"/>
              </a:rPr>
              <a:t>Decide which HIV medicines to recommend</a:t>
            </a:r>
          </a:p>
          <a:p>
            <a:pPr algn="just"/>
            <a:endParaRPr lang="en-SG" sz="1200" dirty="0">
              <a:solidFill>
                <a:schemeClr val="bg1"/>
              </a:solidFill>
              <a:latin typeface="+mj-lt"/>
            </a:endParaRPr>
          </a:p>
          <a:p>
            <a:pPr algn="just"/>
            <a:r>
              <a:rPr lang="en-SG" sz="1200" dirty="0">
                <a:solidFill>
                  <a:schemeClr val="bg1"/>
                </a:solidFill>
                <a:latin typeface="+mj-lt"/>
              </a:rPr>
              <a:t>You may need to see the doctor more often for the first 2 months. Subsequent visits may become less often (every 3-6 months) when your doctor has assessed that your health condition has stabilised with your treatment.</a:t>
            </a:r>
          </a:p>
          <a:p>
            <a:pPr algn="just"/>
            <a:endParaRPr lang="en-SG" sz="1200" dirty="0">
              <a:solidFill>
                <a:schemeClr val="bg1"/>
              </a:solidFill>
              <a:latin typeface="+mj-lt"/>
            </a:endParaRPr>
          </a:p>
          <a:p>
            <a:r>
              <a:rPr lang="en-SG" sz="2000" b="1" dirty="0">
                <a:solidFill>
                  <a:srgbClr val="FFFF00"/>
                </a:solidFill>
              </a:rPr>
              <a:t>During the first visit, what questions should I ask?</a:t>
            </a:r>
          </a:p>
          <a:p>
            <a:pPr algn="just"/>
            <a:endParaRPr lang="en-SG" sz="1600" dirty="0">
              <a:solidFill>
                <a:schemeClr val="bg1"/>
              </a:solidFill>
            </a:endParaRPr>
          </a:p>
          <a:p>
            <a:pPr algn="just"/>
            <a:r>
              <a:rPr lang="en-SG" sz="1200" dirty="0">
                <a:solidFill>
                  <a:schemeClr val="bg1"/>
                </a:solidFill>
                <a:latin typeface="+mj-lt"/>
              </a:rPr>
              <a:t>The initial visit is a good time to ask the doctor and medical social worker all the questions you might have. The following are some examples that people with newly diagnosed HIV might  ask:</a:t>
            </a:r>
          </a:p>
          <a:p>
            <a:pPr algn="just"/>
            <a:endParaRPr lang="en-SG" sz="1200" dirty="0">
              <a:solidFill>
                <a:schemeClr val="bg1"/>
              </a:solidFill>
              <a:latin typeface="+mj-lt"/>
            </a:endParaRPr>
          </a:p>
          <a:p>
            <a:pPr marL="171450" lvl="0" indent="-171450" algn="just">
              <a:buFont typeface="Arial" panose="020B0604020202020204" pitchFamily="34" charset="0"/>
              <a:buChar char="•"/>
            </a:pPr>
            <a:r>
              <a:rPr lang="en-SG" sz="1200" dirty="0">
                <a:solidFill>
                  <a:schemeClr val="bg1"/>
                </a:solidFill>
                <a:latin typeface="+mj-lt"/>
              </a:rPr>
              <a:t>Because I have HIV, will I eventually get AIDS?</a:t>
            </a:r>
          </a:p>
          <a:p>
            <a:pPr marL="171450" lvl="0" indent="-171450" algn="just">
              <a:buFont typeface="Arial" panose="020B0604020202020204" pitchFamily="34" charset="0"/>
              <a:buChar char="•"/>
            </a:pPr>
            <a:r>
              <a:rPr lang="en-SG" sz="1200" dirty="0">
                <a:solidFill>
                  <a:schemeClr val="bg1"/>
                </a:solidFill>
                <a:latin typeface="+mj-lt"/>
              </a:rPr>
              <a:t>What can I do to stay healthy and avoid getting other infections?</a:t>
            </a:r>
          </a:p>
          <a:p>
            <a:pPr marL="171450" lvl="0" indent="-171450" algn="just">
              <a:buFont typeface="Arial" panose="020B0604020202020204" pitchFamily="34" charset="0"/>
              <a:buChar char="•"/>
            </a:pPr>
            <a:r>
              <a:rPr lang="en-SG" sz="1200" dirty="0">
                <a:solidFill>
                  <a:schemeClr val="bg1"/>
                </a:solidFill>
                <a:latin typeface="+mj-lt"/>
              </a:rPr>
              <a:t>How can I prevent passing HIV to others?</a:t>
            </a:r>
          </a:p>
          <a:p>
            <a:pPr marL="171450" lvl="0" indent="-171450" algn="just">
              <a:buFont typeface="Arial" panose="020B0604020202020204" pitchFamily="34" charset="0"/>
              <a:buChar char="•"/>
            </a:pPr>
            <a:r>
              <a:rPr lang="en-SG" sz="1200" dirty="0">
                <a:solidFill>
                  <a:schemeClr val="bg1"/>
                </a:solidFill>
                <a:latin typeface="+mj-lt"/>
              </a:rPr>
              <a:t>Can I start a family?</a:t>
            </a:r>
          </a:p>
          <a:p>
            <a:pPr marL="171450" lvl="0" indent="-171450" algn="just">
              <a:buFont typeface="Arial" panose="020B0604020202020204" pitchFamily="34" charset="0"/>
              <a:buChar char="•"/>
            </a:pPr>
            <a:r>
              <a:rPr lang="en-SG" sz="1200" dirty="0">
                <a:solidFill>
                  <a:schemeClr val="bg1"/>
                </a:solidFill>
                <a:latin typeface="+mj-lt"/>
              </a:rPr>
              <a:t>How will HIV treatment affect my lifestyle?</a:t>
            </a:r>
          </a:p>
          <a:p>
            <a:pPr marL="171450" lvl="0" indent="-171450" algn="just">
              <a:buFont typeface="Arial" panose="020B0604020202020204" pitchFamily="34" charset="0"/>
              <a:buChar char="•"/>
            </a:pPr>
            <a:r>
              <a:rPr lang="en-SG" sz="1200" dirty="0">
                <a:solidFill>
                  <a:schemeClr val="bg1"/>
                </a:solidFill>
                <a:latin typeface="+mj-lt"/>
              </a:rPr>
              <a:t>How should I tell my partner that I have HIV?</a:t>
            </a:r>
          </a:p>
          <a:p>
            <a:pPr marL="171450" lvl="0" indent="-171450" algn="just">
              <a:buFont typeface="Arial" panose="020B0604020202020204" pitchFamily="34" charset="0"/>
              <a:buChar char="•"/>
            </a:pPr>
            <a:r>
              <a:rPr lang="en-SG" sz="1200" dirty="0">
                <a:solidFill>
                  <a:schemeClr val="bg1"/>
                </a:solidFill>
                <a:latin typeface="+mj-lt"/>
              </a:rPr>
              <a:t>Must I disclose to my employer and those I work with that I have HIV?</a:t>
            </a:r>
          </a:p>
          <a:p>
            <a:pPr marL="171450" lvl="0" indent="-171450" algn="just">
              <a:buFont typeface="Arial" panose="020B0604020202020204" pitchFamily="34" charset="0"/>
              <a:buChar char="•"/>
            </a:pPr>
            <a:r>
              <a:rPr lang="en-SG" sz="1200" dirty="0">
                <a:solidFill>
                  <a:schemeClr val="bg1"/>
                </a:solidFill>
                <a:latin typeface="+mj-lt"/>
              </a:rPr>
              <a:t>Are there support groups for people with HIV?</a:t>
            </a:r>
          </a:p>
          <a:p>
            <a:pPr marL="171450" lvl="0" indent="-171450" algn="just">
              <a:buFont typeface="Arial" panose="020B0604020202020204" pitchFamily="34" charset="0"/>
              <a:buChar char="•"/>
            </a:pPr>
            <a:r>
              <a:rPr lang="en-SG" sz="1200" dirty="0">
                <a:solidFill>
                  <a:schemeClr val="bg1"/>
                </a:solidFill>
                <a:latin typeface="+mj-lt"/>
              </a:rPr>
              <a:t>Are there resources available to help me pay for my HIV treatment?</a:t>
            </a:r>
          </a:p>
          <a:p>
            <a:pPr marL="171450" lvl="0" indent="-171450" algn="just">
              <a:buFont typeface="Arial" panose="020B0604020202020204" pitchFamily="34" charset="0"/>
              <a:buChar char="•"/>
            </a:pPr>
            <a:r>
              <a:rPr lang="en-SG" sz="1200" dirty="0">
                <a:solidFill>
                  <a:schemeClr val="bg1"/>
                </a:solidFill>
                <a:latin typeface="+mj-lt"/>
              </a:rPr>
              <a:t>How can I achieve being ‘undetectable’ faster?</a:t>
            </a:r>
          </a:p>
          <a:p>
            <a:pPr marL="171450" lvl="0" indent="-171450" algn="just">
              <a:buFont typeface="Arial" panose="020B0604020202020204" pitchFamily="34" charset="0"/>
              <a:buChar char="•"/>
            </a:pPr>
            <a:r>
              <a:rPr lang="en-SG" sz="1200" dirty="0">
                <a:solidFill>
                  <a:schemeClr val="bg1"/>
                </a:solidFill>
                <a:latin typeface="+mj-lt"/>
              </a:rPr>
              <a:t>What is the</a:t>
            </a:r>
            <a:r>
              <a:rPr lang="en-US" sz="1200" dirty="0">
                <a:solidFill>
                  <a:schemeClr val="bg1"/>
                </a:solidFill>
                <a:latin typeface="+mj-lt"/>
              </a:rPr>
              <a:t> amendment to section on disclosure of the Infectious Diseases Act (IDA)</a:t>
            </a:r>
            <a:endParaRPr lang="en-SG" sz="1200" dirty="0">
              <a:solidFill>
                <a:schemeClr val="bg1"/>
              </a:solidFill>
              <a:latin typeface="+mj-lt"/>
            </a:endParaRPr>
          </a:p>
          <a:p>
            <a:pPr algn="just"/>
            <a:endParaRPr lang="en-SG" sz="1200" dirty="0">
              <a:solidFill>
                <a:schemeClr val="bg1"/>
              </a:solidFill>
              <a:latin typeface="+mj-lt"/>
            </a:endParaRPr>
          </a:p>
          <a:p>
            <a:pPr algn="just"/>
            <a:r>
              <a:rPr lang="en-SG" sz="1200" b="1" dirty="0">
                <a:solidFill>
                  <a:schemeClr val="bg1"/>
                </a:solidFill>
                <a:latin typeface="+mj-lt"/>
              </a:rPr>
              <a:t>The MIDC Team will help answer all your inquiries.</a:t>
            </a:r>
            <a:endParaRPr lang="en-SG" sz="1200" dirty="0">
              <a:solidFill>
                <a:schemeClr val="bg1"/>
              </a:solidFill>
              <a:latin typeface="+mj-lt"/>
            </a:endParaRPr>
          </a:p>
          <a:p>
            <a:pPr algn="just"/>
            <a:endParaRPr lang="en-SG" sz="1200" dirty="0">
              <a:solidFill>
                <a:schemeClr val="bg1"/>
              </a:solidFill>
              <a:latin typeface="+mj-lt"/>
            </a:endParaRPr>
          </a:p>
        </p:txBody>
      </p:sp>
      <p:sp>
        <p:nvSpPr>
          <p:cNvPr id="4" name="Rectangle 3"/>
          <p:cNvSpPr/>
          <p:nvPr/>
        </p:nvSpPr>
        <p:spPr>
          <a:xfrm>
            <a:off x="6048633" y="676807"/>
            <a:ext cx="2903295" cy="400110"/>
          </a:xfrm>
          <a:prstGeom prst="rect">
            <a:avLst/>
          </a:prstGeom>
        </p:spPr>
        <p:txBody>
          <a:bodyPr wrap="none">
            <a:spAutoFit/>
          </a:bodyPr>
          <a:lstStyle/>
          <a:p>
            <a:r>
              <a:rPr lang="en-SG" sz="2000" b="1" dirty="0">
                <a:solidFill>
                  <a:srgbClr val="FFC000"/>
                </a:solidFill>
              </a:rPr>
              <a:t>[ Seeking Treatment ]</a:t>
            </a:r>
            <a:endParaRPr lang="en-US" sz="2000" dirty="0">
              <a:solidFill>
                <a:srgbClr val="FFC000"/>
              </a:solidFill>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296" y="240141"/>
            <a:ext cx="2649294" cy="664664"/>
          </a:xfrm>
          <a:prstGeom prst="rect">
            <a:avLst/>
          </a:prstGeom>
        </p:spPr>
      </p:pic>
      <p:sp>
        <p:nvSpPr>
          <p:cNvPr id="10" name="Title 42">
            <a:extLst>
              <a:ext uri="{FF2B5EF4-FFF2-40B4-BE49-F238E27FC236}">
                <a16:creationId xmlns:a16="http://schemas.microsoft.com/office/drawing/2014/main" id="{C67EB74C-8F2F-A044-84A9-F24E7442B2CD}"/>
              </a:ext>
            </a:extLst>
          </p:cNvPr>
          <p:cNvSpPr>
            <a:spLocks noGrp="1"/>
          </p:cNvSpPr>
          <p:nvPr>
            <p:ph type="title"/>
          </p:nvPr>
        </p:nvSpPr>
        <p:spPr>
          <a:xfrm>
            <a:off x="-6167" y="785793"/>
            <a:ext cx="9140645" cy="909877"/>
          </a:xfrm>
        </p:spPr>
        <p:txBody>
          <a:bodyPr/>
          <a:lstStyle/>
          <a:p>
            <a:pPr algn="ctr"/>
            <a:r>
              <a:rPr lang="en-SG" sz="3200" dirty="0"/>
              <a:t>Moving Forward After Testing Positive for HIV</a:t>
            </a:r>
          </a:p>
        </p:txBody>
      </p:sp>
    </p:spTree>
    <p:extLst>
      <p:ext uri="{BB962C8B-B14F-4D97-AF65-F5344CB8AC3E}">
        <p14:creationId xmlns:p14="http://schemas.microsoft.com/office/powerpoint/2010/main" val="123615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a:extLst>
              <a:ext uri="{FF2B5EF4-FFF2-40B4-BE49-F238E27FC236}">
                <a16:creationId xmlns:a16="http://schemas.microsoft.com/office/drawing/2014/main" id="{ED765D8F-A6E5-4100-BAC7-20E4E4CDB011}"/>
              </a:ext>
            </a:extLst>
          </p:cNvPr>
          <p:cNvSpPr txBox="1"/>
          <p:nvPr/>
        </p:nvSpPr>
        <p:spPr>
          <a:xfrm>
            <a:off x="409237" y="1778083"/>
            <a:ext cx="8316000" cy="9694962"/>
          </a:xfrm>
          <a:prstGeom prst="rect">
            <a:avLst/>
          </a:prstGeom>
          <a:noFill/>
        </p:spPr>
        <p:txBody>
          <a:bodyPr wrap="square" numCol="2" spcCol="360000" rtlCol="0">
            <a:spAutoFit/>
          </a:bodyPr>
          <a:lstStyle/>
          <a:p>
            <a:endParaRPr lang="en-SG" sz="1600" b="1" dirty="0">
              <a:solidFill>
                <a:srgbClr val="FFFF00"/>
              </a:solidFill>
            </a:endParaRPr>
          </a:p>
          <a:p>
            <a:r>
              <a:rPr lang="en-SG" sz="1600" b="1" dirty="0">
                <a:solidFill>
                  <a:srgbClr val="FFFF00"/>
                </a:solidFill>
              </a:rPr>
              <a:t>What is Same-Day ART initiation?</a:t>
            </a:r>
          </a:p>
          <a:p>
            <a:endParaRPr lang="en-SG" sz="1600" b="1" dirty="0">
              <a:solidFill>
                <a:srgbClr val="FFFF00"/>
              </a:solidFill>
            </a:endParaRPr>
          </a:p>
          <a:p>
            <a:pPr algn="just"/>
            <a:r>
              <a:rPr lang="en-SG" sz="1200" dirty="0">
                <a:solidFill>
                  <a:schemeClr val="bg1"/>
                </a:solidFill>
                <a:latin typeface="+mj-lt"/>
              </a:rPr>
              <a:t>Early </a:t>
            </a:r>
            <a:r>
              <a:rPr lang="en-US" sz="1200" dirty="0">
                <a:solidFill>
                  <a:schemeClr val="bg1"/>
                </a:solidFill>
                <a:latin typeface="+mj-lt"/>
              </a:rPr>
              <a:t>Same-Day ART (Antiretroviral Therapy) Initiation is available for anyone with a confirmed HIV diagnosis. This means you can start treatment during your very first visit with our doctor.</a:t>
            </a:r>
          </a:p>
          <a:p>
            <a:pPr algn="just"/>
            <a:endParaRPr lang="en-US" sz="1200" dirty="0">
              <a:solidFill>
                <a:schemeClr val="bg1"/>
              </a:solidFill>
              <a:latin typeface="+mj-lt"/>
            </a:endParaRPr>
          </a:p>
          <a:p>
            <a:pPr algn="just"/>
            <a:r>
              <a:rPr lang="en-US" sz="1200" dirty="0">
                <a:solidFill>
                  <a:schemeClr val="bg1"/>
                </a:solidFill>
                <a:latin typeface="+mj-lt"/>
              </a:rPr>
              <a:t>Starting Same-Day ART during the early stages of HIV diagnosis helps to enhance the body’s immune function, preventing the onset of HIV-related complications. Evidence shows that Same-Day ART reduces treatment delays, improves care retention, and helps achieve an undetectable viral load faster.</a:t>
            </a:r>
          </a:p>
          <a:p>
            <a:pPr algn="just"/>
            <a:endParaRPr lang="en-US" sz="1200" dirty="0">
              <a:solidFill>
                <a:schemeClr val="bg1"/>
              </a:solidFill>
              <a:latin typeface="+mj-lt"/>
            </a:endParaRPr>
          </a:p>
          <a:p>
            <a:pPr algn="just"/>
            <a:r>
              <a:rPr lang="en-US" sz="1200" dirty="0">
                <a:solidFill>
                  <a:schemeClr val="bg1"/>
                </a:solidFill>
                <a:latin typeface="+mj-lt"/>
              </a:rPr>
              <a:t>Talk to your HIV doctor to learn more about this treatment option.</a:t>
            </a:r>
          </a:p>
          <a:p>
            <a:endParaRPr lang="en-SG" sz="1600" b="1" dirty="0">
              <a:solidFill>
                <a:srgbClr val="FFFF00"/>
              </a:solidFill>
            </a:endParaRPr>
          </a:p>
          <a:p>
            <a:r>
              <a:rPr lang="en-SG" sz="1600" b="1" dirty="0">
                <a:solidFill>
                  <a:srgbClr val="FFFF00"/>
                </a:solidFill>
              </a:rPr>
              <a:t>What should I expect when meeting with a pharmacist?</a:t>
            </a:r>
          </a:p>
          <a:p>
            <a:pPr algn="just"/>
            <a:endParaRPr lang="en-SG" sz="1200" dirty="0">
              <a:latin typeface="+mj-lt"/>
            </a:endParaRPr>
          </a:p>
          <a:p>
            <a:pPr algn="just"/>
            <a:r>
              <a:rPr lang="en-SG" sz="1200" dirty="0">
                <a:solidFill>
                  <a:schemeClr val="bg1"/>
                </a:solidFill>
                <a:latin typeface="+mj-lt"/>
              </a:rPr>
              <a:t>After the review of your lab test results, the doctor will work with a pharmacist to discuss with you about HIV medications that are best suited for you if the current ones . </a:t>
            </a:r>
          </a:p>
          <a:p>
            <a:pPr algn="just"/>
            <a:endParaRPr lang="en-SG" sz="1200" dirty="0">
              <a:solidFill>
                <a:schemeClr val="bg1"/>
              </a:solidFill>
              <a:latin typeface="+mj-lt"/>
            </a:endParaRPr>
          </a:p>
          <a:p>
            <a:pPr algn="just"/>
            <a:r>
              <a:rPr lang="en-SG" sz="1200" dirty="0">
                <a:solidFill>
                  <a:schemeClr val="bg1"/>
                </a:solidFill>
                <a:latin typeface="+mj-lt"/>
              </a:rPr>
              <a:t>The role of a pharmacist is to ensure that you understand adherence, side effects and other matters relating to your treatment. Before starting treatment, the pharmacist will check/determine if you are mentally prepared to commit to taking the medicine every day for the rest of your life without missing a dose. You may also need to make lifestyle changes to ensure that you can adhere to the treatment. Medicinal side effects as well as financial constraints are other possible issues that can cause people to miss treatment.</a:t>
            </a:r>
          </a:p>
          <a:p>
            <a:endParaRPr lang="en-SG" sz="1600" b="1" dirty="0">
              <a:solidFill>
                <a:srgbClr val="FFFF00"/>
              </a:solidFill>
            </a:endParaRPr>
          </a:p>
          <a:p>
            <a:r>
              <a:rPr lang="en-SG" sz="1600" b="1" dirty="0">
                <a:solidFill>
                  <a:srgbClr val="FFFF00"/>
                </a:solidFill>
              </a:rPr>
              <a:t>I am worried about the treatment cost.</a:t>
            </a:r>
            <a:endParaRPr lang="en-SG" sz="1600" dirty="0">
              <a:solidFill>
                <a:srgbClr val="FFFF00"/>
              </a:solidFill>
            </a:endParaRPr>
          </a:p>
          <a:p>
            <a:pPr algn="just"/>
            <a:endParaRPr lang="en-SG" sz="1600" dirty="0">
              <a:latin typeface="+mj-lt"/>
            </a:endParaRPr>
          </a:p>
          <a:p>
            <a:pPr algn="just"/>
            <a:r>
              <a:rPr lang="en-SG" sz="1200" dirty="0">
                <a:solidFill>
                  <a:schemeClr val="bg1"/>
                </a:solidFill>
                <a:latin typeface="Tw Cen MT" panose="020B0602020104020603"/>
              </a:rPr>
              <a:t>As the first visit includes many lab tests, treatment may be more expensive. Rest assured that subsequent visits will be more affordable.</a:t>
            </a:r>
          </a:p>
          <a:p>
            <a:pPr algn="just"/>
            <a:endParaRPr lang="en-SG" sz="1600" dirty="0">
              <a:latin typeface="+mj-lt"/>
            </a:endParaRPr>
          </a:p>
          <a:p>
            <a:pPr algn="just"/>
            <a:r>
              <a:rPr lang="en-SG" sz="1200" dirty="0">
                <a:solidFill>
                  <a:prstClr val="white"/>
                </a:solidFill>
                <a:latin typeface="Tw Cen MT" panose="020B0602020104020603"/>
              </a:rPr>
              <a:t>The cost of HIV medicine and regular medical visits can be a big consideration stopping people from starting treatment or being able to take HIV medicines consistently. If there is insufficient </a:t>
            </a:r>
            <a:r>
              <a:rPr lang="en-SG" sz="1200" dirty="0" err="1">
                <a:solidFill>
                  <a:prstClr val="white"/>
                </a:solidFill>
                <a:latin typeface="Tw Cen MT" panose="020B0602020104020603"/>
              </a:rPr>
              <a:t>Medisave</a:t>
            </a:r>
            <a:r>
              <a:rPr lang="en-SG" sz="1200" dirty="0">
                <a:solidFill>
                  <a:prstClr val="white"/>
                </a:solidFill>
                <a:latin typeface="Tw Cen MT" panose="020B0602020104020603"/>
              </a:rPr>
              <a:t> </a:t>
            </a:r>
            <a:r>
              <a:rPr lang="en-SG" sz="1200" dirty="0">
                <a:solidFill>
                  <a:schemeClr val="bg1"/>
                </a:solidFill>
                <a:latin typeface="Tw Cen MT" panose="020B0602020104020603"/>
              </a:rPr>
              <a:t>funds</a:t>
            </a:r>
            <a:r>
              <a:rPr lang="en-SG" sz="1200" dirty="0">
                <a:solidFill>
                  <a:prstClr val="white"/>
                </a:solidFill>
                <a:latin typeface="Tw Cen MT" panose="020B0602020104020603"/>
              </a:rPr>
              <a:t>, healthcare providers can recommend other resources. As it is strongly recommended to treat HIV early, your medical social worker will do their best to secure financial aid for you if cost is the only issue preventing you from starting treatment.</a:t>
            </a:r>
          </a:p>
          <a:p>
            <a:pPr algn="just"/>
            <a:endParaRPr lang="en-SG" sz="1200" dirty="0">
              <a:solidFill>
                <a:schemeClr val="bg1"/>
              </a:solidFill>
              <a:latin typeface="+mj-lt"/>
            </a:endParaRPr>
          </a:p>
          <a:p>
            <a:pPr algn="just"/>
            <a:r>
              <a:rPr lang="en-SG" sz="1200" dirty="0">
                <a:solidFill>
                  <a:schemeClr val="bg1"/>
                </a:solidFill>
                <a:latin typeface="+mj-lt"/>
              </a:rPr>
              <a:t>The medical social worker will look at these funding options (or more) to find the most suitable one for you: </a:t>
            </a:r>
          </a:p>
          <a:p>
            <a:pPr algn="just"/>
            <a:endParaRPr lang="en-SG" sz="1200" dirty="0">
              <a:solidFill>
                <a:schemeClr val="bg1"/>
              </a:solidFill>
              <a:latin typeface="+mj-lt"/>
            </a:endParaRPr>
          </a:p>
          <a:p>
            <a:pPr marL="171450" indent="-171450" algn="just">
              <a:buFont typeface="Arial" panose="020B0604020202020204" pitchFamily="34" charset="0"/>
              <a:buChar char="•"/>
            </a:pPr>
            <a:r>
              <a:rPr lang="en-SG" sz="1200" dirty="0" err="1">
                <a:solidFill>
                  <a:schemeClr val="bg1"/>
                </a:solidFill>
                <a:latin typeface="+mj-lt"/>
              </a:rPr>
              <a:t>Medifund</a:t>
            </a:r>
            <a:endParaRPr lang="en-SG" sz="1200" dirty="0">
              <a:solidFill>
                <a:schemeClr val="bg1"/>
              </a:solidFill>
              <a:latin typeface="+mj-lt"/>
            </a:endParaRPr>
          </a:p>
          <a:p>
            <a:pPr marL="171450" indent="-171450" algn="just">
              <a:buFont typeface="Arial" panose="020B0604020202020204" pitchFamily="34" charset="0"/>
              <a:buChar char="•"/>
            </a:pPr>
            <a:r>
              <a:rPr lang="en-SG" sz="1200" dirty="0" err="1">
                <a:solidFill>
                  <a:schemeClr val="bg1"/>
                </a:solidFill>
                <a:latin typeface="+mj-lt"/>
              </a:rPr>
              <a:t>Medisave</a:t>
            </a:r>
            <a:endParaRPr lang="en-SG" sz="1200" dirty="0">
              <a:solidFill>
                <a:schemeClr val="bg1"/>
              </a:solidFill>
              <a:latin typeface="+mj-lt"/>
            </a:endParaRPr>
          </a:p>
          <a:p>
            <a:pPr marL="171450" indent="-171450" algn="just">
              <a:buFont typeface="Arial" panose="020B0604020202020204" pitchFamily="34" charset="0"/>
              <a:buChar char="•"/>
            </a:pPr>
            <a:r>
              <a:rPr lang="en-SG" sz="1200" dirty="0" err="1">
                <a:solidFill>
                  <a:schemeClr val="bg1"/>
                </a:solidFill>
                <a:latin typeface="+mj-lt"/>
              </a:rPr>
              <a:t>Medishield</a:t>
            </a:r>
            <a:r>
              <a:rPr lang="en-SG" sz="1200" dirty="0">
                <a:solidFill>
                  <a:schemeClr val="bg1"/>
                </a:solidFill>
                <a:latin typeface="+mj-lt"/>
              </a:rPr>
              <a:t> Life </a:t>
            </a:r>
          </a:p>
          <a:p>
            <a:pPr marL="171450" indent="-171450" algn="just">
              <a:buFont typeface="Arial" panose="020B0604020202020204" pitchFamily="34" charset="0"/>
              <a:buChar char="•"/>
            </a:pPr>
            <a:r>
              <a:rPr lang="en-SG" sz="1200" dirty="0">
                <a:solidFill>
                  <a:schemeClr val="bg1"/>
                </a:solidFill>
                <a:latin typeface="+mj-lt"/>
              </a:rPr>
              <a:t>NUH internal funds</a:t>
            </a:r>
          </a:p>
          <a:p>
            <a:pPr marL="171450" indent="-171450" algn="just">
              <a:buFont typeface="Arial" panose="020B0604020202020204" pitchFamily="34" charset="0"/>
              <a:buChar char="•"/>
            </a:pPr>
            <a:r>
              <a:rPr lang="en-SG" sz="1200" dirty="0">
                <a:solidFill>
                  <a:schemeClr val="bg1"/>
                </a:solidFill>
                <a:latin typeface="+mj-lt"/>
              </a:rPr>
              <a:t>Funding from NGO</a:t>
            </a:r>
            <a:endParaRPr lang="en-SG" sz="1200" b="1" dirty="0">
              <a:solidFill>
                <a:srgbClr val="FFFF00"/>
              </a:solidFill>
              <a:latin typeface="+mj-lt"/>
            </a:endParaRPr>
          </a:p>
          <a:p>
            <a:pPr algn="just"/>
            <a:endParaRPr lang="en-SG" sz="1200" b="1" dirty="0">
              <a:solidFill>
                <a:srgbClr val="FFFF00"/>
              </a:solidFill>
              <a:latin typeface="+mj-lt"/>
            </a:endParaRPr>
          </a:p>
          <a:p>
            <a:pPr lvl="0" algn="just"/>
            <a:r>
              <a:rPr lang="en-US" sz="1600" b="1" dirty="0">
                <a:solidFill>
                  <a:srgbClr val="FFFF00"/>
                </a:solidFill>
              </a:rPr>
              <a:t>Thinking about treatment overseas? </a:t>
            </a:r>
            <a:endParaRPr lang="en-SG" sz="1600" b="1" dirty="0">
              <a:solidFill>
                <a:srgbClr val="FFFF00"/>
              </a:solidFill>
            </a:endParaRPr>
          </a:p>
          <a:p>
            <a:pPr lvl="0" algn="just"/>
            <a:endParaRPr lang="en-SG" sz="1200" dirty="0">
              <a:solidFill>
                <a:prstClr val="white"/>
              </a:solidFill>
              <a:latin typeface="Tw Cen MT" panose="020B0602020104020603"/>
            </a:endParaRPr>
          </a:p>
          <a:p>
            <a:pPr lvl="0" algn="just"/>
            <a:r>
              <a:rPr lang="en-SG" sz="1200" dirty="0">
                <a:solidFill>
                  <a:schemeClr val="bg1"/>
                </a:solidFill>
                <a:latin typeface="Tw Cen MT" panose="020B0602020104020603"/>
              </a:rPr>
              <a:t>The cost for seeking treatment overseas will be</a:t>
            </a:r>
            <a:r>
              <a:rPr lang="en-SG" sz="1200" dirty="0">
                <a:solidFill>
                  <a:srgbClr val="FF0000"/>
                </a:solidFill>
                <a:latin typeface="Tw Cen MT" panose="020B0602020104020603"/>
              </a:rPr>
              <a:t> </a:t>
            </a:r>
            <a:r>
              <a:rPr lang="en-SG" sz="1200" dirty="0">
                <a:solidFill>
                  <a:schemeClr val="bg1"/>
                </a:solidFill>
                <a:latin typeface="Tw Cen MT" panose="020B0602020104020603"/>
              </a:rPr>
              <a:t>different, e.g. among our Southeast Asian neighbours. Besides currency exchange benefit, please consider carefully the quality of treatment and medication, the lack of any government subsidy or financial aid, as well as other costs such as flights, hotel, lab tests etc. AND, especially during a pandemic when all countries close their borders - this can potentially disrupt your treatment.</a:t>
            </a:r>
          </a:p>
          <a:p>
            <a:pPr lvl="0" algn="just"/>
            <a:endParaRPr lang="en-SG" sz="1200" dirty="0">
              <a:solidFill>
                <a:schemeClr val="bg1"/>
              </a:solidFill>
              <a:latin typeface="Tw Cen MT" panose="020B0602020104020603"/>
            </a:endParaRPr>
          </a:p>
          <a:p>
            <a:pPr algn="just"/>
            <a:endParaRPr lang="en-SG" sz="1200" b="1" dirty="0">
              <a:solidFill>
                <a:srgbClr val="FFFF00"/>
              </a:solidFill>
              <a:latin typeface="+mj-lt"/>
            </a:endParaRPr>
          </a:p>
          <a:p>
            <a:pPr algn="just"/>
            <a:r>
              <a:rPr lang="en-SG" sz="1600" b="1" dirty="0">
                <a:solidFill>
                  <a:srgbClr val="FFFF00"/>
                </a:solidFill>
              </a:rPr>
              <a:t>When starting medication </a:t>
            </a:r>
          </a:p>
          <a:p>
            <a:pPr algn="just"/>
            <a:endParaRPr lang="en-SG" sz="1200" b="1" dirty="0">
              <a:solidFill>
                <a:srgbClr val="FFFF00"/>
              </a:solidFill>
              <a:latin typeface="+mj-lt"/>
            </a:endParaRPr>
          </a:p>
          <a:p>
            <a:pPr algn="just"/>
            <a:r>
              <a:rPr lang="en-SG" sz="1200" dirty="0">
                <a:solidFill>
                  <a:schemeClr val="bg1"/>
                </a:solidFill>
                <a:latin typeface="+mj-lt"/>
              </a:rPr>
              <a:t>Treatment with HIV medicines </a:t>
            </a:r>
            <a:r>
              <a:rPr lang="en-US" sz="1200" dirty="0">
                <a:solidFill>
                  <a:schemeClr val="bg1"/>
                </a:solidFill>
                <a:latin typeface="+mj-lt"/>
              </a:rPr>
              <a:t>(known as antiretroviral therapy or ART) is recommended for everyone with HIV. It will help people living with HIV to live longer and healthier lives and reduce HIV transmission to their partners. </a:t>
            </a:r>
          </a:p>
          <a:p>
            <a:pPr algn="just"/>
            <a:endParaRPr lang="en-US" sz="1200" dirty="0">
              <a:solidFill>
                <a:schemeClr val="bg1"/>
              </a:solidFill>
              <a:latin typeface="+mj-lt"/>
            </a:endParaRPr>
          </a:p>
          <a:p>
            <a:pPr algn="just"/>
            <a:r>
              <a:rPr lang="en-US" sz="1200" dirty="0">
                <a:solidFill>
                  <a:schemeClr val="bg1"/>
                </a:solidFill>
                <a:latin typeface="+mj-lt"/>
              </a:rPr>
              <a:t>The main goal of HIV treatment is to bring the person’s viral load down to an undetectable level. Starting medication right away is especially important for people who are: </a:t>
            </a:r>
          </a:p>
          <a:p>
            <a:pPr algn="just"/>
            <a:endParaRPr lang="en-US" sz="1200" dirty="0">
              <a:solidFill>
                <a:schemeClr val="bg1"/>
              </a:solidFill>
              <a:latin typeface="+mj-lt"/>
            </a:endParaRPr>
          </a:p>
          <a:p>
            <a:pPr marL="171450" indent="-171450" algn="just">
              <a:buFont typeface="Arial" panose="020B0604020202020204" pitchFamily="34" charset="0"/>
              <a:buChar char="•"/>
            </a:pPr>
            <a:r>
              <a:rPr lang="en-US" sz="1200" dirty="0">
                <a:solidFill>
                  <a:srgbClr val="FFFF00"/>
                </a:solidFill>
                <a:latin typeface="+mj-lt"/>
              </a:rPr>
              <a:t>Pregnant </a:t>
            </a:r>
          </a:p>
          <a:p>
            <a:pPr algn="just"/>
            <a:r>
              <a:rPr lang="en-US" sz="1200" dirty="0">
                <a:solidFill>
                  <a:schemeClr val="bg1"/>
                </a:solidFill>
                <a:latin typeface="+mj-lt"/>
              </a:rPr>
              <a:t>Expecting mothers with HIV should take ART to prevent mother-to-child transmission.</a:t>
            </a:r>
          </a:p>
          <a:p>
            <a:pPr marL="171450" indent="-171450" algn="just">
              <a:buFont typeface="Arial" panose="020B0604020202020204" pitchFamily="34" charset="0"/>
              <a:buChar char="•"/>
            </a:pPr>
            <a:endParaRPr lang="en-US" sz="1200" dirty="0">
              <a:solidFill>
                <a:srgbClr val="FFFF00"/>
              </a:solidFill>
              <a:latin typeface="+mj-lt"/>
            </a:endParaRPr>
          </a:p>
          <a:p>
            <a:pPr marL="171450" indent="-171450" algn="just">
              <a:buFont typeface="Arial" panose="020B0604020202020204" pitchFamily="34" charset="0"/>
              <a:buChar char="•"/>
            </a:pPr>
            <a:r>
              <a:rPr lang="en-US" sz="1200" dirty="0">
                <a:solidFill>
                  <a:srgbClr val="FFFF00"/>
                </a:solidFill>
                <a:latin typeface="+mj-lt"/>
              </a:rPr>
              <a:t>With AIDS-defining conditions </a:t>
            </a:r>
          </a:p>
          <a:p>
            <a:pPr algn="just"/>
            <a:r>
              <a:rPr lang="en-US" sz="1200" dirty="0">
                <a:solidFill>
                  <a:schemeClr val="bg1"/>
                </a:solidFill>
                <a:latin typeface="+mj-lt"/>
              </a:rPr>
              <a:t>Opportunistic infections and cancers that are life-threatening in a person with HIV.</a:t>
            </a:r>
          </a:p>
          <a:p>
            <a:pPr algn="just"/>
            <a:endParaRPr lang="en-US" sz="1200" dirty="0">
              <a:solidFill>
                <a:schemeClr val="bg1"/>
              </a:solidFill>
              <a:latin typeface="+mj-lt"/>
            </a:endParaRPr>
          </a:p>
          <a:p>
            <a:pPr marL="171450" indent="-171450" algn="just">
              <a:buFont typeface="Arial" panose="020B0604020202020204" pitchFamily="34" charset="0"/>
              <a:buChar char="•"/>
            </a:pPr>
            <a:r>
              <a:rPr lang="en-US" sz="1200" dirty="0">
                <a:solidFill>
                  <a:srgbClr val="FFFF00"/>
                </a:solidFill>
                <a:latin typeface="+mj-lt"/>
              </a:rPr>
              <a:t>Recently diagnosed</a:t>
            </a:r>
          </a:p>
          <a:p>
            <a:pPr algn="just"/>
            <a:r>
              <a:rPr lang="en-US" sz="1200" dirty="0">
                <a:solidFill>
                  <a:schemeClr val="bg1"/>
                </a:solidFill>
                <a:latin typeface="+mj-lt"/>
              </a:rPr>
              <a:t>During the first 6 months from the time of diagnosis, the virus is replicating fast in the body. This causes a much higher risk of transmitting HIV to others. </a:t>
            </a:r>
          </a:p>
          <a:p>
            <a:pPr algn="just"/>
            <a:endParaRPr lang="en-US" sz="1200" dirty="0">
              <a:solidFill>
                <a:schemeClr val="bg1"/>
              </a:solidFill>
              <a:latin typeface="+mj-lt"/>
            </a:endParaRPr>
          </a:p>
          <a:p>
            <a:pPr algn="just"/>
            <a:r>
              <a:rPr lang="en-US" sz="1400" b="1" dirty="0">
                <a:solidFill>
                  <a:srgbClr val="FFFF00"/>
                </a:solidFill>
              </a:rPr>
              <a:t>Update: </a:t>
            </a:r>
            <a:r>
              <a:rPr lang="en-US" sz="1200" b="1" dirty="0">
                <a:solidFill>
                  <a:schemeClr val="bg1"/>
                </a:solidFill>
                <a:latin typeface="+mj-lt"/>
              </a:rPr>
              <a:t>L</a:t>
            </a:r>
            <a:r>
              <a:rPr lang="en-US" sz="1200" dirty="0">
                <a:solidFill>
                  <a:schemeClr val="bg1"/>
                </a:solidFill>
                <a:latin typeface="+mj-lt"/>
              </a:rPr>
              <a:t>ong-acting injectables are now available for patients seeking alternative treatment options. Ask you doctor if this option is right for you. </a:t>
            </a:r>
            <a:endParaRPr lang="en-US" sz="1200" b="1" dirty="0">
              <a:solidFill>
                <a:srgbClr val="FFFF00"/>
              </a:solidFill>
              <a:latin typeface="+mj-lt"/>
            </a:endParaRPr>
          </a:p>
          <a:p>
            <a:pPr algn="just"/>
            <a:endParaRPr lang="en-SG" sz="1200" b="1" dirty="0">
              <a:solidFill>
                <a:srgbClr val="FFFF00"/>
              </a:solidFill>
              <a:latin typeface="+mj-lt"/>
            </a:endParaRPr>
          </a:p>
          <a:p>
            <a:pPr algn="just"/>
            <a:endParaRPr lang="en-SG" sz="1200" b="1" dirty="0">
              <a:solidFill>
                <a:srgbClr val="FFFF00"/>
              </a:solidFill>
              <a:latin typeface="+mj-lt"/>
            </a:endParaRPr>
          </a:p>
          <a:p>
            <a:pPr algn="just"/>
            <a:endParaRPr lang="en-SG" sz="1200" b="1" dirty="0">
              <a:solidFill>
                <a:srgbClr val="FFFF00"/>
              </a:solidFill>
              <a:latin typeface="+mj-lt"/>
            </a:endParaRPr>
          </a:p>
        </p:txBody>
      </p:sp>
      <p:sp>
        <p:nvSpPr>
          <p:cNvPr id="8" name="Rectangle 7"/>
          <p:cNvSpPr/>
          <p:nvPr/>
        </p:nvSpPr>
        <p:spPr>
          <a:xfrm>
            <a:off x="2300" y="0"/>
            <a:ext cx="9140375" cy="15256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296" y="240141"/>
            <a:ext cx="2649294" cy="664664"/>
          </a:xfrm>
          <a:prstGeom prst="rect">
            <a:avLst/>
          </a:prstGeom>
        </p:spPr>
      </p:pic>
      <p:sp>
        <p:nvSpPr>
          <p:cNvPr id="11" name="Title 42">
            <a:extLst>
              <a:ext uri="{FF2B5EF4-FFF2-40B4-BE49-F238E27FC236}">
                <a16:creationId xmlns:a16="http://schemas.microsoft.com/office/drawing/2014/main" id="{C67EB74C-8F2F-A044-84A9-F24E7442B2CD}"/>
              </a:ext>
            </a:extLst>
          </p:cNvPr>
          <p:cNvSpPr>
            <a:spLocks noGrp="1"/>
          </p:cNvSpPr>
          <p:nvPr>
            <p:ph type="title"/>
          </p:nvPr>
        </p:nvSpPr>
        <p:spPr>
          <a:xfrm>
            <a:off x="-6167" y="785793"/>
            <a:ext cx="9140645" cy="909877"/>
          </a:xfrm>
        </p:spPr>
        <p:txBody>
          <a:bodyPr/>
          <a:lstStyle/>
          <a:p>
            <a:pPr algn="ctr"/>
            <a:r>
              <a:rPr lang="en-SG" sz="3200" dirty="0"/>
              <a:t>Moving Forward After Testing Positive for HIV</a:t>
            </a:r>
          </a:p>
        </p:txBody>
      </p:sp>
      <p:sp>
        <p:nvSpPr>
          <p:cNvPr id="12" name="Rectangle 11"/>
          <p:cNvSpPr/>
          <p:nvPr/>
        </p:nvSpPr>
        <p:spPr>
          <a:xfrm>
            <a:off x="6048633" y="676807"/>
            <a:ext cx="2903295" cy="400110"/>
          </a:xfrm>
          <a:prstGeom prst="rect">
            <a:avLst/>
          </a:prstGeom>
        </p:spPr>
        <p:txBody>
          <a:bodyPr wrap="none">
            <a:spAutoFit/>
          </a:bodyPr>
          <a:lstStyle/>
          <a:p>
            <a:r>
              <a:rPr lang="en-SG" sz="2000" b="1" dirty="0">
                <a:solidFill>
                  <a:srgbClr val="FFC000"/>
                </a:solidFill>
              </a:rPr>
              <a:t>[ Seeking Treatment ]</a:t>
            </a:r>
            <a:endParaRPr lang="en-US" sz="2000" dirty="0">
              <a:solidFill>
                <a:srgbClr val="FFC000"/>
              </a:solidFill>
            </a:endParaRPr>
          </a:p>
        </p:txBody>
      </p:sp>
    </p:spTree>
    <p:extLst>
      <p:ext uri="{BB962C8B-B14F-4D97-AF65-F5344CB8AC3E}">
        <p14:creationId xmlns:p14="http://schemas.microsoft.com/office/powerpoint/2010/main" val="1504236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a:extLst>
              <a:ext uri="{FF2B5EF4-FFF2-40B4-BE49-F238E27FC236}">
                <a16:creationId xmlns:a16="http://schemas.microsoft.com/office/drawing/2014/main" id="{ED765D8F-A6E5-4100-BAC7-20E4E4CDB011}"/>
              </a:ext>
            </a:extLst>
          </p:cNvPr>
          <p:cNvSpPr txBox="1"/>
          <p:nvPr/>
        </p:nvSpPr>
        <p:spPr>
          <a:xfrm>
            <a:off x="409237" y="1816675"/>
            <a:ext cx="8316000" cy="10741402"/>
          </a:xfrm>
          <a:prstGeom prst="rect">
            <a:avLst/>
          </a:prstGeom>
          <a:noFill/>
        </p:spPr>
        <p:txBody>
          <a:bodyPr wrap="square" numCol="2" spcCol="360000" rtlCol="0">
            <a:spAutoFit/>
          </a:bodyPr>
          <a:lstStyle/>
          <a:p>
            <a:pPr algn="just"/>
            <a:r>
              <a:rPr lang="en-US" sz="1600" b="1" dirty="0">
                <a:solidFill>
                  <a:srgbClr val="FFFF00"/>
                </a:solidFill>
              </a:rPr>
              <a:t>Side Effects</a:t>
            </a:r>
          </a:p>
          <a:p>
            <a:pPr algn="just"/>
            <a:endParaRPr lang="en-US" sz="1200" dirty="0">
              <a:solidFill>
                <a:srgbClr val="FFFF00"/>
              </a:solidFill>
              <a:latin typeface="+mj-lt"/>
            </a:endParaRPr>
          </a:p>
          <a:p>
            <a:pPr algn="just"/>
            <a:r>
              <a:rPr lang="en-US" sz="1200" dirty="0">
                <a:solidFill>
                  <a:schemeClr val="bg1"/>
                </a:solidFill>
                <a:latin typeface="+mj-lt"/>
              </a:rPr>
              <a:t>HIV medicine will help keep a person healthy but can cause various possible side effects, most manageable and a few serious. These can last a few days to months - </a:t>
            </a:r>
            <a:r>
              <a:rPr lang="en-US" sz="1200" dirty="0">
                <a:solidFill>
                  <a:schemeClr val="bg1"/>
                </a:solidFill>
                <a:latin typeface="Tw Cen MT" panose="020B0602020104020603"/>
              </a:rPr>
              <a:t>for example </a:t>
            </a:r>
            <a:r>
              <a:rPr lang="en-US" sz="1200" dirty="0">
                <a:solidFill>
                  <a:schemeClr val="bg1"/>
                </a:solidFill>
                <a:latin typeface="+mj-lt"/>
              </a:rPr>
              <a:t>nausea, fatigue, and trouble sleeping are some short-term side effects of consuming HIV medicine.</a:t>
            </a:r>
          </a:p>
          <a:p>
            <a:pPr algn="just"/>
            <a:endParaRPr lang="en-US" sz="1200" dirty="0">
              <a:solidFill>
                <a:schemeClr val="bg1"/>
              </a:solidFill>
              <a:latin typeface="+mj-lt"/>
            </a:endParaRPr>
          </a:p>
          <a:p>
            <a:pPr algn="just"/>
            <a:r>
              <a:rPr lang="en-US" sz="1200" dirty="0">
                <a:solidFill>
                  <a:schemeClr val="bg1"/>
                </a:solidFill>
                <a:latin typeface="+mj-lt"/>
              </a:rPr>
              <a:t>Other side effects may appear years after starting medication, like high cholesterol level which can lead to heart diseases. Taking some supplements or medication for other health conditions concurrently can increase the risk of side effects, and is something you should discuss with your doctor. </a:t>
            </a:r>
          </a:p>
          <a:p>
            <a:pPr algn="just"/>
            <a:endParaRPr lang="en-US" sz="1200" dirty="0">
              <a:solidFill>
                <a:schemeClr val="bg1"/>
              </a:solidFill>
              <a:latin typeface="+mj-lt"/>
            </a:endParaRPr>
          </a:p>
          <a:p>
            <a:pPr algn="just"/>
            <a:r>
              <a:rPr lang="en-US" sz="1200" dirty="0">
                <a:solidFill>
                  <a:schemeClr val="bg1"/>
                </a:solidFill>
                <a:latin typeface="+mj-lt"/>
              </a:rPr>
              <a:t>Depending on the HIV medicines in your HIV regimen, your doctor will:</a:t>
            </a:r>
          </a:p>
          <a:p>
            <a:pPr marL="171450" indent="-171450" algn="just">
              <a:buFont typeface="Arial" panose="020B0604020202020204" pitchFamily="34" charset="0"/>
              <a:buChar char="•"/>
            </a:pPr>
            <a:r>
              <a:rPr lang="en-US" sz="1200" dirty="0">
                <a:solidFill>
                  <a:schemeClr val="bg1"/>
                </a:solidFill>
                <a:latin typeface="+mj-lt"/>
              </a:rPr>
              <a:t>Tell you which specific side effects to look out for.</a:t>
            </a:r>
          </a:p>
          <a:p>
            <a:pPr marL="171450" indent="-171450" algn="just">
              <a:buFont typeface="Arial" panose="020B0604020202020204" pitchFamily="34" charset="0"/>
              <a:buChar char="•"/>
            </a:pPr>
            <a:r>
              <a:rPr lang="en-US" sz="1200" dirty="0">
                <a:solidFill>
                  <a:schemeClr val="bg1"/>
                </a:solidFill>
                <a:latin typeface="+mj-lt"/>
              </a:rPr>
              <a:t>Suggest how to deal with side effects that are manageable. For example, to manage nausea and vomiting, eat small meals and avoid spicy foods.</a:t>
            </a:r>
          </a:p>
          <a:p>
            <a:pPr marL="171450" indent="-171450" algn="just">
              <a:buFont typeface="Arial" panose="020B0604020202020204" pitchFamily="34" charset="0"/>
              <a:buChar char="•"/>
            </a:pPr>
            <a:r>
              <a:rPr lang="en-US" sz="1200" dirty="0">
                <a:solidFill>
                  <a:schemeClr val="bg1"/>
                </a:solidFill>
                <a:latin typeface="+mj-lt"/>
              </a:rPr>
              <a:t>Tell you about the signs of life-threatening side effects that require immediate medical care. One example is swelling of the mouth and tongue.</a:t>
            </a:r>
          </a:p>
          <a:p>
            <a:pPr algn="just"/>
            <a:endParaRPr lang="en-US" sz="1200" dirty="0">
              <a:solidFill>
                <a:schemeClr val="bg1"/>
              </a:solidFill>
              <a:latin typeface="+mj-lt"/>
            </a:endParaRPr>
          </a:p>
          <a:p>
            <a:pPr algn="just"/>
            <a:r>
              <a:rPr lang="en-US" sz="1200" dirty="0">
                <a:solidFill>
                  <a:schemeClr val="bg1"/>
                </a:solidFill>
                <a:latin typeface="+mj-lt"/>
              </a:rPr>
              <a:t>In some cases, it may be necessary to change HIV medicines because of a side effect. </a:t>
            </a:r>
            <a:r>
              <a:rPr lang="en-US" sz="1200" dirty="0">
                <a:solidFill>
                  <a:srgbClr val="FFFF00"/>
                </a:solidFill>
                <a:latin typeface="+mj-lt"/>
              </a:rPr>
              <a:t>However, do</a:t>
            </a:r>
            <a:r>
              <a:rPr lang="en-US" sz="1200" dirty="0">
                <a:solidFill>
                  <a:schemeClr val="bg1"/>
                </a:solidFill>
                <a:latin typeface="+mj-lt"/>
              </a:rPr>
              <a:t> </a:t>
            </a:r>
            <a:r>
              <a:rPr lang="en-US" sz="1200" b="1" dirty="0">
                <a:solidFill>
                  <a:srgbClr val="FFFF00"/>
                </a:solidFill>
                <a:latin typeface="+mj-lt"/>
              </a:rPr>
              <a:t>NOT cut down on the dosage, skip, or stop taking your HIV medicines unless your doctor tells you to.</a:t>
            </a:r>
          </a:p>
          <a:p>
            <a:pPr algn="just"/>
            <a:endParaRPr lang="en-US" sz="1200" b="1" dirty="0">
              <a:solidFill>
                <a:srgbClr val="FFFF00"/>
              </a:solidFill>
              <a:latin typeface="+mj-lt"/>
            </a:endParaRPr>
          </a:p>
          <a:p>
            <a:pPr algn="just"/>
            <a:endParaRPr lang="en-US" sz="1200" dirty="0">
              <a:solidFill>
                <a:schemeClr val="bg1"/>
              </a:solidFill>
              <a:latin typeface="+mj-lt"/>
            </a:endParaRPr>
          </a:p>
          <a:p>
            <a:pPr algn="just"/>
            <a:r>
              <a:rPr lang="en-US" sz="1200" dirty="0">
                <a:solidFill>
                  <a:schemeClr val="bg1"/>
                </a:solidFill>
                <a:latin typeface="+mj-lt"/>
              </a:rPr>
              <a:t>Before starting HIV treatment, your doctor will discuss which treatment suits you the best. It will be an on-going support and  review that includes you the decision making process.  </a:t>
            </a:r>
          </a:p>
          <a:p>
            <a:pPr algn="just"/>
            <a:endParaRPr lang="en-SG" sz="1200" dirty="0">
              <a:solidFill>
                <a:schemeClr val="bg1"/>
              </a:solidFill>
              <a:latin typeface="+mj-lt"/>
            </a:endParaRPr>
          </a:p>
          <a:p>
            <a:pPr algn="just"/>
            <a:endParaRPr lang="en-US" sz="1200" dirty="0">
              <a:solidFill>
                <a:schemeClr val="bg1"/>
              </a:solidFill>
              <a:latin typeface="+mj-lt"/>
            </a:endParaRPr>
          </a:p>
          <a:p>
            <a:pPr algn="just"/>
            <a:r>
              <a:rPr lang="en-US" sz="1600" b="1" dirty="0">
                <a:solidFill>
                  <a:srgbClr val="FFFF00"/>
                </a:solidFill>
              </a:rPr>
              <a:t>What does being ‘undetectable’ mean?</a:t>
            </a:r>
          </a:p>
          <a:p>
            <a:pPr algn="just"/>
            <a:endParaRPr lang="en-US" sz="1200" dirty="0">
              <a:solidFill>
                <a:schemeClr val="bg1"/>
              </a:solidFill>
              <a:latin typeface="+mj-lt"/>
            </a:endParaRPr>
          </a:p>
          <a:p>
            <a:pPr algn="just"/>
            <a:r>
              <a:rPr lang="en-US" sz="1200" dirty="0">
                <a:solidFill>
                  <a:schemeClr val="bg1"/>
                </a:solidFill>
                <a:latin typeface="+mj-lt"/>
              </a:rPr>
              <a:t>Being ‘undetectable’ is when your antiretroviral therapy (ART) has reduced your HIV to such small quantities (&lt;200 copies per milliliter or other even lower definitions) that it can no longer be detected by standard blood tests. People living with HIV who have an undetectable viral load cannot pass HIV through sex.</a:t>
            </a:r>
          </a:p>
          <a:p>
            <a:pPr algn="just"/>
            <a:endParaRPr lang="en-US" sz="1200" dirty="0">
              <a:solidFill>
                <a:schemeClr val="bg1"/>
              </a:solidFill>
              <a:latin typeface="+mj-lt"/>
            </a:endParaRPr>
          </a:p>
          <a:p>
            <a:pPr algn="just"/>
            <a:r>
              <a:rPr lang="en-US" sz="1200" dirty="0">
                <a:solidFill>
                  <a:schemeClr val="bg1"/>
                </a:solidFill>
                <a:latin typeface="+mj-lt"/>
              </a:rPr>
              <a:t>Being ‘undetectable’ does not mean your HIV is cured. There is still HIV in your body, except that it has been reduced to very small amounts. This means that if you stop taking treatment, your viral load will increase – affecting your health and making HIV transmittable again.</a:t>
            </a:r>
          </a:p>
          <a:p>
            <a:pPr algn="just"/>
            <a:endParaRPr lang="en-US" sz="1200" dirty="0">
              <a:solidFill>
                <a:schemeClr val="bg1"/>
              </a:solidFill>
              <a:latin typeface="+mj-lt"/>
            </a:endParaRPr>
          </a:p>
          <a:p>
            <a:pPr algn="just"/>
            <a:r>
              <a:rPr lang="en-US" sz="1200" dirty="0">
                <a:solidFill>
                  <a:schemeClr val="bg1"/>
                </a:solidFill>
                <a:latin typeface="+mj-lt"/>
              </a:rPr>
              <a:t>To know that you’re ‘undetectable’, you must have your viral load monitored regularly. </a:t>
            </a:r>
          </a:p>
          <a:p>
            <a:pPr algn="just"/>
            <a:endParaRPr lang="en-US" sz="1200" dirty="0">
              <a:solidFill>
                <a:schemeClr val="bg1"/>
              </a:solidFill>
              <a:latin typeface="+mj-lt"/>
            </a:endParaRPr>
          </a:p>
          <a:p>
            <a:pPr algn="just"/>
            <a:endParaRPr lang="en-US" sz="1200" dirty="0">
              <a:solidFill>
                <a:schemeClr val="bg1"/>
              </a:solidFill>
              <a:latin typeface="+mj-lt"/>
            </a:endParaRPr>
          </a:p>
          <a:p>
            <a:pPr algn="just"/>
            <a:endParaRPr lang="en-US" sz="1600" b="1" dirty="0">
              <a:solidFill>
                <a:srgbClr val="FFFF00"/>
              </a:solidFill>
            </a:endParaRPr>
          </a:p>
          <a:p>
            <a:pPr algn="just"/>
            <a:endParaRPr lang="en-US" sz="1600" b="1" dirty="0">
              <a:solidFill>
                <a:srgbClr val="FFFF00"/>
              </a:solidFill>
            </a:endParaRPr>
          </a:p>
          <a:p>
            <a:pPr algn="just"/>
            <a:endParaRPr lang="en-US" sz="1600" b="1" dirty="0">
              <a:solidFill>
                <a:srgbClr val="FFFF00"/>
              </a:solidFill>
            </a:endParaRPr>
          </a:p>
          <a:p>
            <a:pPr algn="just"/>
            <a:r>
              <a:rPr lang="en-US" sz="1600" b="1" dirty="0">
                <a:solidFill>
                  <a:srgbClr val="FFFF00"/>
                </a:solidFill>
              </a:rPr>
              <a:t>Positive Prevention</a:t>
            </a:r>
          </a:p>
          <a:p>
            <a:pPr algn="just"/>
            <a:endParaRPr lang="en-US" sz="1200" dirty="0">
              <a:solidFill>
                <a:schemeClr val="bg1"/>
              </a:solidFill>
              <a:latin typeface="+mj-lt"/>
            </a:endParaRPr>
          </a:p>
          <a:p>
            <a:pPr algn="just"/>
            <a:r>
              <a:rPr lang="en-US" sz="1200" dirty="0">
                <a:solidFill>
                  <a:schemeClr val="bg1"/>
                </a:solidFill>
                <a:latin typeface="+mj-lt"/>
              </a:rPr>
              <a:t>Being ‘undetectable’ does not mean that you should stop taking precautions (e.g. using condom) with your sexual partner(s). You can contract other sexually transmitted infections (STIs) or have unwanted pregnancy, while still being ‘undetectable’.</a:t>
            </a:r>
          </a:p>
          <a:p>
            <a:pPr algn="just"/>
            <a:endParaRPr lang="en-US" sz="1200" dirty="0">
              <a:solidFill>
                <a:schemeClr val="bg1"/>
              </a:solidFill>
              <a:latin typeface="+mj-lt"/>
            </a:endParaRPr>
          </a:p>
          <a:p>
            <a:pPr algn="just"/>
            <a:r>
              <a:rPr lang="en-US" sz="1200" dirty="0">
                <a:solidFill>
                  <a:schemeClr val="bg1"/>
                </a:solidFill>
                <a:latin typeface="+mj-lt"/>
              </a:rPr>
              <a:t>If your partner is tested negative, discuss with your doctor about what is Pre-Exposure Prophylaxis (</a:t>
            </a:r>
            <a:r>
              <a:rPr lang="en-US" sz="1200" dirty="0" err="1">
                <a:solidFill>
                  <a:schemeClr val="bg1"/>
                </a:solidFill>
                <a:latin typeface="+mj-lt"/>
              </a:rPr>
              <a:t>PrEP</a:t>
            </a:r>
            <a:r>
              <a:rPr lang="en-US" sz="1200" dirty="0">
                <a:solidFill>
                  <a:schemeClr val="bg1"/>
                </a:solidFill>
                <a:latin typeface="+mj-lt"/>
              </a:rPr>
              <a:t>) and whether your partner should consider using it as an extra precaution. </a:t>
            </a:r>
          </a:p>
          <a:p>
            <a:pPr algn="just"/>
            <a:endParaRPr lang="en-US" sz="1200" dirty="0">
              <a:solidFill>
                <a:schemeClr val="bg1"/>
              </a:solidFill>
              <a:latin typeface="+mj-lt"/>
            </a:endParaRPr>
          </a:p>
          <a:p>
            <a:pPr algn="just"/>
            <a:r>
              <a:rPr lang="en-US" sz="1200" dirty="0">
                <a:solidFill>
                  <a:schemeClr val="bg1"/>
                </a:solidFill>
                <a:latin typeface="+mj-lt"/>
              </a:rPr>
              <a:t>If your partner is also a person living with HIV, it is important for both parties to be ‘undetectable’ before deciding to not use condoms. This is because your partner may have a different strain of HIV with developed drug resistance that can be passed to you, or vice versa. </a:t>
            </a:r>
          </a:p>
          <a:p>
            <a:pPr algn="just"/>
            <a:endParaRPr lang="en-SG" sz="1200" dirty="0">
              <a:solidFill>
                <a:schemeClr val="bg1"/>
              </a:solidFill>
              <a:latin typeface="+mj-lt"/>
            </a:endParaRPr>
          </a:p>
          <a:p>
            <a:pPr algn="just"/>
            <a:r>
              <a:rPr lang="en-SG" sz="1600" b="1" dirty="0">
                <a:solidFill>
                  <a:srgbClr val="FFFF00"/>
                </a:solidFill>
              </a:rPr>
              <a:t>Disclosing your HIV status</a:t>
            </a:r>
          </a:p>
          <a:p>
            <a:pPr algn="just"/>
            <a:endParaRPr lang="en-SG" sz="1200" b="1" dirty="0">
              <a:solidFill>
                <a:schemeClr val="bg1"/>
              </a:solidFill>
              <a:latin typeface="+mj-lt"/>
            </a:endParaRPr>
          </a:p>
          <a:p>
            <a:pPr algn="just"/>
            <a:r>
              <a:rPr lang="en-SG" sz="1200" dirty="0">
                <a:solidFill>
                  <a:schemeClr val="bg1"/>
                </a:solidFill>
                <a:latin typeface="+mj-lt"/>
              </a:rPr>
              <a:t>During one of your clinic visits, a Public Health Officer will sit with you to discuss about contact tracing and </a:t>
            </a:r>
            <a:r>
              <a:rPr lang="en-US" sz="1200" dirty="0">
                <a:solidFill>
                  <a:schemeClr val="bg1"/>
                </a:solidFill>
                <a:latin typeface="+mj-lt"/>
              </a:rPr>
              <a:t>the Infectious Diseases Act (IDA). The role of the Public Health Officer is to help you understand the law and how you can protect yourself. </a:t>
            </a:r>
          </a:p>
          <a:p>
            <a:pPr algn="just"/>
            <a:endParaRPr lang="en-SG" sz="1200" dirty="0">
              <a:solidFill>
                <a:schemeClr val="bg1"/>
              </a:solidFill>
              <a:latin typeface="+mj-lt"/>
            </a:endParaRPr>
          </a:p>
          <a:p>
            <a:pPr algn="just"/>
            <a:r>
              <a:rPr lang="en-SG" sz="1200" dirty="0">
                <a:solidFill>
                  <a:schemeClr val="bg1"/>
                </a:solidFill>
                <a:latin typeface="+mj-lt"/>
              </a:rPr>
              <a:t>You do not need to disclose your HIV status to anyone except to the following:</a:t>
            </a:r>
          </a:p>
          <a:p>
            <a:pPr algn="just"/>
            <a:endParaRPr lang="en-SG" sz="1200" dirty="0">
              <a:solidFill>
                <a:schemeClr val="bg1"/>
              </a:solidFill>
              <a:latin typeface="+mj-lt"/>
            </a:endParaRPr>
          </a:p>
          <a:p>
            <a:pPr marL="171450" lvl="0" indent="-171450" algn="just">
              <a:buFont typeface="Arial" panose="020B0604020202020204" pitchFamily="34" charset="0"/>
              <a:buChar char="•"/>
            </a:pPr>
            <a:r>
              <a:rPr lang="en-SG" sz="1200" dirty="0">
                <a:solidFill>
                  <a:schemeClr val="bg1"/>
                </a:solidFill>
                <a:latin typeface="+mj-lt"/>
              </a:rPr>
              <a:t>Your spouse/long-term partner</a:t>
            </a:r>
          </a:p>
          <a:p>
            <a:pPr marL="171450" lvl="0" indent="-171450" algn="just">
              <a:buFont typeface="Arial" panose="020B0604020202020204" pitchFamily="34" charset="0"/>
              <a:buChar char="•"/>
            </a:pPr>
            <a:r>
              <a:rPr lang="en-SG" sz="1200" dirty="0">
                <a:solidFill>
                  <a:schemeClr val="bg1"/>
                </a:solidFill>
                <a:latin typeface="+mj-lt"/>
              </a:rPr>
              <a:t>Your sexual partner(s) before intercourse if you have NOT achieved undetectable viral load, according to the MOH Infectious Disease Act (ID Act)</a:t>
            </a:r>
          </a:p>
          <a:p>
            <a:pPr algn="just"/>
            <a:endParaRPr lang="en-SG" sz="1200" b="1" dirty="0">
              <a:solidFill>
                <a:schemeClr val="bg1"/>
              </a:solidFill>
              <a:latin typeface="+mj-lt"/>
            </a:endParaRPr>
          </a:p>
          <a:p>
            <a:pPr algn="just"/>
            <a:r>
              <a:rPr lang="en-SG" sz="1200" dirty="0">
                <a:solidFill>
                  <a:schemeClr val="bg1"/>
                </a:solidFill>
                <a:latin typeface="+mj-lt"/>
              </a:rPr>
              <a:t>MIDC will not disclose your status to anyone except to MOH as required by law. </a:t>
            </a:r>
          </a:p>
          <a:p>
            <a:pPr algn="just"/>
            <a:endParaRPr lang="en-SG" sz="1200" dirty="0">
              <a:solidFill>
                <a:schemeClr val="bg1"/>
              </a:solidFill>
              <a:latin typeface="+mj-lt"/>
            </a:endParaRPr>
          </a:p>
          <a:p>
            <a:pPr algn="just"/>
            <a:r>
              <a:rPr lang="en-SG" sz="1200" dirty="0">
                <a:solidFill>
                  <a:schemeClr val="bg1"/>
                </a:solidFill>
                <a:latin typeface="+mj-lt"/>
              </a:rPr>
              <a:t>Disclosing to friends and family is a personal decision that is for you to decide. It is okay to take your time in making the decision whether to disclose your HIV status and to whom.</a:t>
            </a:r>
          </a:p>
          <a:p>
            <a:pPr algn="just"/>
            <a:endParaRPr lang="en-SG" sz="1200" dirty="0">
              <a:solidFill>
                <a:schemeClr val="bg1"/>
              </a:solidFill>
              <a:latin typeface="+mj-lt"/>
            </a:endParaRPr>
          </a:p>
          <a:p>
            <a:pPr algn="just"/>
            <a:r>
              <a:rPr lang="en-US" sz="1200" dirty="0">
                <a:solidFill>
                  <a:schemeClr val="bg1"/>
                </a:solidFill>
                <a:latin typeface="+mj-lt"/>
              </a:rPr>
              <a:t>The MIDC team can facilitate disclosure between you and your family/friends. We also offer HIV education for your loved ones, so you do not have to do this alone. </a:t>
            </a:r>
            <a:endParaRPr lang="en-SG" sz="1200" dirty="0">
              <a:solidFill>
                <a:schemeClr val="bg1"/>
              </a:solidFill>
              <a:latin typeface="+mj-lt"/>
            </a:endParaRPr>
          </a:p>
          <a:p>
            <a:pPr algn="just"/>
            <a:endParaRPr lang="en-SG" sz="1200" b="1" dirty="0">
              <a:solidFill>
                <a:schemeClr val="bg1"/>
              </a:solidFill>
              <a:latin typeface="+mj-lt"/>
            </a:endParaRPr>
          </a:p>
        </p:txBody>
      </p:sp>
      <p:sp>
        <p:nvSpPr>
          <p:cNvPr id="8" name="Rectangle 7"/>
          <p:cNvSpPr/>
          <p:nvPr/>
        </p:nvSpPr>
        <p:spPr>
          <a:xfrm>
            <a:off x="-6167" y="0"/>
            <a:ext cx="9140375" cy="15256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1" name="Rectangle 10"/>
          <p:cNvSpPr/>
          <p:nvPr/>
        </p:nvSpPr>
        <p:spPr>
          <a:xfrm>
            <a:off x="6045344" y="675427"/>
            <a:ext cx="2909066" cy="400110"/>
          </a:xfrm>
          <a:prstGeom prst="rect">
            <a:avLst/>
          </a:prstGeom>
        </p:spPr>
        <p:txBody>
          <a:bodyPr wrap="none">
            <a:spAutoFit/>
          </a:bodyPr>
          <a:lstStyle/>
          <a:p>
            <a:r>
              <a:rPr lang="en-SG" sz="2000" b="1" dirty="0">
                <a:solidFill>
                  <a:srgbClr val="FFC000"/>
                </a:solidFill>
              </a:rPr>
              <a:t>[ Taking Medication ]</a:t>
            </a:r>
            <a:endParaRPr lang="en-US" sz="2000" dirty="0">
              <a:solidFill>
                <a:srgbClr val="FFC000"/>
              </a:solidFill>
            </a:endParaRP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296" y="240141"/>
            <a:ext cx="2649294" cy="664664"/>
          </a:xfrm>
          <a:prstGeom prst="rect">
            <a:avLst/>
          </a:prstGeom>
        </p:spPr>
      </p:pic>
      <p:sp>
        <p:nvSpPr>
          <p:cNvPr id="9" name="Title 42">
            <a:extLst>
              <a:ext uri="{FF2B5EF4-FFF2-40B4-BE49-F238E27FC236}">
                <a16:creationId xmlns:a16="http://schemas.microsoft.com/office/drawing/2014/main" id="{C67EB74C-8F2F-A044-84A9-F24E7442B2CD}"/>
              </a:ext>
            </a:extLst>
          </p:cNvPr>
          <p:cNvSpPr>
            <a:spLocks noGrp="1"/>
          </p:cNvSpPr>
          <p:nvPr>
            <p:ph type="title"/>
          </p:nvPr>
        </p:nvSpPr>
        <p:spPr>
          <a:xfrm>
            <a:off x="-6167" y="785793"/>
            <a:ext cx="9140645" cy="909877"/>
          </a:xfrm>
        </p:spPr>
        <p:txBody>
          <a:bodyPr/>
          <a:lstStyle/>
          <a:p>
            <a:pPr algn="ctr"/>
            <a:r>
              <a:rPr lang="en-SG" sz="3200" dirty="0"/>
              <a:t>Moving Forward After Testing Positive for HIV</a:t>
            </a:r>
          </a:p>
        </p:txBody>
      </p:sp>
    </p:spTree>
    <p:extLst>
      <p:ext uri="{BB962C8B-B14F-4D97-AF65-F5344CB8AC3E}">
        <p14:creationId xmlns:p14="http://schemas.microsoft.com/office/powerpoint/2010/main" val="1186476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a:extLst>
              <a:ext uri="{FF2B5EF4-FFF2-40B4-BE49-F238E27FC236}">
                <a16:creationId xmlns:a16="http://schemas.microsoft.com/office/drawing/2014/main" id="{ED765D8F-A6E5-4100-BAC7-20E4E4CDB011}"/>
              </a:ext>
            </a:extLst>
          </p:cNvPr>
          <p:cNvSpPr txBox="1"/>
          <p:nvPr/>
        </p:nvSpPr>
        <p:spPr>
          <a:xfrm>
            <a:off x="409237" y="1799144"/>
            <a:ext cx="8316000" cy="10702930"/>
          </a:xfrm>
          <a:prstGeom prst="rect">
            <a:avLst/>
          </a:prstGeom>
          <a:noFill/>
        </p:spPr>
        <p:txBody>
          <a:bodyPr wrap="square" numCol="2" spcCol="360000" rtlCol="0">
            <a:spAutoFit/>
          </a:bodyPr>
          <a:lstStyle/>
          <a:p>
            <a:pPr algn="just"/>
            <a:endParaRPr lang="en-SG" sz="1200" b="1" dirty="0">
              <a:solidFill>
                <a:schemeClr val="bg1"/>
              </a:solidFill>
              <a:latin typeface="+mj-lt"/>
            </a:endParaRPr>
          </a:p>
          <a:p>
            <a:pPr algn="just"/>
            <a:r>
              <a:rPr lang="en-SG" sz="1400" b="1" dirty="0">
                <a:solidFill>
                  <a:srgbClr val="FFFF00"/>
                </a:solidFill>
              </a:rPr>
              <a:t>UPDATE: </a:t>
            </a:r>
            <a:r>
              <a:rPr lang="en-US" sz="1200" dirty="0">
                <a:solidFill>
                  <a:schemeClr val="bg1"/>
                </a:solidFill>
                <a:latin typeface="+mj-lt"/>
              </a:rPr>
              <a:t>A</a:t>
            </a:r>
            <a:r>
              <a:rPr lang="en-US" sz="1200" b="0" i="0" dirty="0">
                <a:solidFill>
                  <a:schemeClr val="bg1"/>
                </a:solidFill>
                <a:effectLst/>
                <a:latin typeface="+mj-lt"/>
              </a:rPr>
              <a:t>mendment to Section 23(1) of the Infectious Diseases Act (IDA) on March 7</a:t>
            </a:r>
            <a:r>
              <a:rPr lang="en-US" sz="1200" b="0" i="0" baseline="30000" dirty="0">
                <a:solidFill>
                  <a:schemeClr val="bg1"/>
                </a:solidFill>
                <a:effectLst/>
                <a:latin typeface="+mj-lt"/>
              </a:rPr>
              <a:t>th</a:t>
            </a:r>
            <a:r>
              <a:rPr lang="en-US" sz="1200" b="0" i="0" dirty="0">
                <a:solidFill>
                  <a:schemeClr val="bg1"/>
                </a:solidFill>
                <a:effectLst/>
                <a:latin typeface="+mj-lt"/>
              </a:rPr>
              <a:t>,2024.</a:t>
            </a:r>
          </a:p>
          <a:p>
            <a:pPr algn="just"/>
            <a:endParaRPr lang="en-US" sz="1050" dirty="0">
              <a:solidFill>
                <a:schemeClr val="bg1"/>
              </a:solidFill>
              <a:latin typeface="Poppins" panose="00000500000000000000" pitchFamily="2" charset="0"/>
            </a:endParaRPr>
          </a:p>
          <a:p>
            <a:pPr algn="just"/>
            <a:r>
              <a:rPr lang="en-US" sz="1200" dirty="0">
                <a:solidFill>
                  <a:schemeClr val="bg1"/>
                </a:solidFill>
                <a:latin typeface="+mj-lt"/>
              </a:rPr>
              <a:t>P</a:t>
            </a:r>
            <a:r>
              <a:rPr lang="en-US" sz="1200" b="0" i="0" dirty="0">
                <a:solidFill>
                  <a:schemeClr val="bg1"/>
                </a:solidFill>
                <a:effectLst/>
                <a:latin typeface="+mj-lt"/>
              </a:rPr>
              <a:t>eople living with HIV (PLHIV) and who have undetectable viral loads are no longer required to inform their sexual partners as there is no risk of HIV infection. The following conditions need to be met:</a:t>
            </a:r>
          </a:p>
          <a:p>
            <a:pPr algn="just"/>
            <a:endParaRPr lang="en-US" sz="1050" dirty="0">
              <a:solidFill>
                <a:srgbClr val="333333"/>
              </a:solidFill>
              <a:latin typeface="Poppins" panose="00000500000000000000" pitchFamily="2" charset="0"/>
            </a:endParaRPr>
          </a:p>
          <a:p>
            <a:pPr marL="228600" indent="-228600" algn="just" fontAlgn="base">
              <a:spcAft>
                <a:spcPts val="750"/>
              </a:spcAft>
              <a:buFont typeface="+mj-lt"/>
              <a:buAutoNum type="arabicPeriod"/>
            </a:pPr>
            <a:r>
              <a:rPr lang="en-US" sz="1200" b="0" i="0" dirty="0">
                <a:solidFill>
                  <a:schemeClr val="bg1"/>
                </a:solidFill>
                <a:effectLst/>
                <a:latin typeface="+mj-lt"/>
              </a:rPr>
              <a:t>Have a stable undetectable HIV viral load consistently below 200 copies per ml of blood, for at least six months, based on test results from a </a:t>
            </a:r>
            <a:r>
              <a:rPr lang="en-US" sz="1200" b="0" i="0" dirty="0" err="1">
                <a:solidFill>
                  <a:schemeClr val="bg1"/>
                </a:solidFill>
                <a:effectLst/>
                <a:latin typeface="+mj-lt"/>
              </a:rPr>
              <a:t>recognised</a:t>
            </a:r>
            <a:r>
              <a:rPr lang="en-US" sz="1200" b="0" i="0" dirty="0">
                <a:solidFill>
                  <a:schemeClr val="bg1"/>
                </a:solidFill>
                <a:effectLst/>
                <a:latin typeface="+mj-lt"/>
              </a:rPr>
              <a:t> laboratory.</a:t>
            </a:r>
          </a:p>
          <a:p>
            <a:pPr marL="228600" indent="-228600" algn="just" fontAlgn="base">
              <a:spcAft>
                <a:spcPts val="750"/>
              </a:spcAft>
              <a:buFont typeface="+mj-lt"/>
              <a:buAutoNum type="arabicPeriod"/>
            </a:pPr>
            <a:r>
              <a:rPr lang="en-US" sz="1200" b="0" i="0" dirty="0">
                <a:solidFill>
                  <a:schemeClr val="bg1"/>
                </a:solidFill>
                <a:effectLst/>
                <a:latin typeface="+mj-lt"/>
              </a:rPr>
              <a:t>Have their most recent undetectable viral load test result should be nine months or less before the sexual activity in question.</a:t>
            </a:r>
          </a:p>
          <a:p>
            <a:pPr marL="228600" indent="-228600" algn="just" fontAlgn="base">
              <a:spcAft>
                <a:spcPts val="750"/>
              </a:spcAft>
              <a:buFont typeface="+mj-lt"/>
              <a:buAutoNum type="arabicPeriod"/>
            </a:pPr>
            <a:r>
              <a:rPr lang="en-US" sz="1200" b="0" i="0" dirty="0">
                <a:solidFill>
                  <a:schemeClr val="bg1"/>
                </a:solidFill>
                <a:effectLst/>
                <a:latin typeface="+mj-lt"/>
              </a:rPr>
              <a:t>Have adhered to medical treatment for HIV infection up to the time of the sexual activity.</a:t>
            </a:r>
          </a:p>
          <a:p>
            <a:pPr algn="just"/>
            <a:endParaRPr lang="en-SG" sz="1200" dirty="0">
              <a:solidFill>
                <a:schemeClr val="bg1"/>
              </a:solidFill>
              <a:latin typeface="+mj-lt"/>
            </a:endParaRPr>
          </a:p>
          <a:p>
            <a:pPr algn="just"/>
            <a:r>
              <a:rPr lang="en-SG" sz="1200" dirty="0">
                <a:solidFill>
                  <a:schemeClr val="bg1"/>
                </a:solidFill>
                <a:latin typeface="+mj-lt"/>
              </a:rPr>
              <a:t>We have provided a link to the more detailed ID Act under the Resource section. Also, you can reach your Public Health Officer for information. </a:t>
            </a:r>
          </a:p>
          <a:p>
            <a:pPr algn="just"/>
            <a:r>
              <a:rPr lang="en-SG" sz="1200" dirty="0">
                <a:latin typeface="+mj-lt"/>
              </a:rPr>
              <a:t> </a:t>
            </a:r>
          </a:p>
          <a:p>
            <a:r>
              <a:rPr lang="en-SG" sz="1600" b="1" dirty="0">
                <a:solidFill>
                  <a:srgbClr val="FFFF00"/>
                </a:solidFill>
              </a:rPr>
              <a:t>Medical Insurance Claim</a:t>
            </a:r>
          </a:p>
          <a:p>
            <a:endParaRPr lang="en-SG" sz="1200" dirty="0">
              <a:latin typeface="+mj-lt"/>
            </a:endParaRPr>
          </a:p>
          <a:p>
            <a:pPr algn="just"/>
            <a:r>
              <a:rPr lang="en-SG" sz="1200" dirty="0">
                <a:solidFill>
                  <a:schemeClr val="bg1"/>
                </a:solidFill>
                <a:latin typeface="+mj-lt"/>
              </a:rPr>
              <a:t>Medical Insurance companies will not have access to your HIV records, until you make a claim or disclose it to them. Generally, employers do not provide medical benefits for the treatment of HIV infection and AIDS.  While most insurance companies do not cover HIV and AIDS in medical benefits insurance, many provide insurance coverage for advance disability payment for the condition if it is contracted through blood transfusion or through accidental exposure in the course of employment as a medical staff. Pre-insurance health screening, including screening for HIV/AIDS, with the consent of the insured, may be required for some life insurance policies.</a:t>
            </a:r>
          </a:p>
          <a:p>
            <a:pPr algn="just"/>
            <a:endParaRPr lang="en-SG" sz="1200" b="1" dirty="0">
              <a:solidFill>
                <a:schemeClr val="bg1"/>
              </a:solidFill>
              <a:latin typeface="+mj-lt"/>
            </a:endParaRPr>
          </a:p>
          <a:p>
            <a:r>
              <a:rPr lang="en-SG" sz="1600" b="1" dirty="0">
                <a:solidFill>
                  <a:srgbClr val="FFFF00"/>
                </a:solidFill>
              </a:rPr>
              <a:t>Should I cancel my insurance after my diagnoses? </a:t>
            </a:r>
          </a:p>
          <a:p>
            <a:pPr algn="just"/>
            <a:endParaRPr lang="en-SG" sz="1200" dirty="0"/>
          </a:p>
          <a:p>
            <a:pPr algn="just"/>
            <a:r>
              <a:rPr lang="en-SG" sz="1200" dirty="0">
                <a:solidFill>
                  <a:schemeClr val="bg1"/>
                </a:solidFill>
                <a:latin typeface="+mj-lt"/>
              </a:rPr>
              <a:t>Before you decide to do so, some insurance companies have agents that understand your concern and can help you review your insurance policy to see what you can be protected against and claim. Talk to our staff first before you make any decision. </a:t>
            </a:r>
          </a:p>
          <a:p>
            <a:pPr algn="just"/>
            <a:r>
              <a:rPr lang="en-SG" sz="1200" dirty="0"/>
              <a:t> </a:t>
            </a:r>
          </a:p>
          <a:p>
            <a:pPr algn="just"/>
            <a:endParaRPr lang="en-SG" sz="1600" b="1" dirty="0">
              <a:solidFill>
                <a:srgbClr val="FFFF00"/>
              </a:solidFill>
            </a:endParaRPr>
          </a:p>
          <a:p>
            <a:pPr algn="just"/>
            <a:r>
              <a:rPr lang="en-SG" sz="1600" b="1" dirty="0">
                <a:solidFill>
                  <a:srgbClr val="FFFF00"/>
                </a:solidFill>
              </a:rPr>
              <a:t>Where can I find more resources for a person just diagnosed with HIV?</a:t>
            </a:r>
            <a:endParaRPr lang="en-SG" sz="1600" dirty="0">
              <a:solidFill>
                <a:srgbClr val="FFFF00"/>
              </a:solidFill>
            </a:endParaRPr>
          </a:p>
          <a:p>
            <a:pPr algn="just"/>
            <a:endParaRPr lang="en-SG" sz="1200" dirty="0"/>
          </a:p>
          <a:p>
            <a:pPr algn="just"/>
            <a:r>
              <a:rPr lang="en-SG" sz="1200" b="1" dirty="0">
                <a:solidFill>
                  <a:schemeClr val="bg1"/>
                </a:solidFill>
                <a:latin typeface="+mj-lt"/>
              </a:rPr>
              <a:t>National University Hospital </a:t>
            </a:r>
          </a:p>
          <a:p>
            <a:pPr marL="171450" indent="-171450" algn="just">
              <a:buFont typeface="Arial" panose="020B0604020202020204" pitchFamily="34" charset="0"/>
              <a:buChar char="•"/>
            </a:pPr>
            <a:r>
              <a:rPr lang="en-SG" sz="1200" dirty="0">
                <a:solidFill>
                  <a:schemeClr val="bg1"/>
                </a:solidFill>
                <a:latin typeface="+mj-lt"/>
              </a:rPr>
              <a:t>Multi-Disciplinary Infectious Diseases Clinic (MIDC) </a:t>
            </a:r>
          </a:p>
          <a:p>
            <a:pPr marL="171450" indent="-171450" algn="just">
              <a:buFont typeface="Arial" panose="020B0604020202020204" pitchFamily="34" charset="0"/>
              <a:buChar char="•"/>
            </a:pPr>
            <a:r>
              <a:rPr lang="en-SG" sz="1200" dirty="0">
                <a:solidFill>
                  <a:schemeClr val="bg1"/>
                </a:solidFill>
                <a:latin typeface="+mj-lt"/>
              </a:rPr>
              <a:t>NUH Empowered Living Program</a:t>
            </a:r>
          </a:p>
          <a:p>
            <a:pPr algn="just"/>
            <a:r>
              <a:rPr lang="en-SG" sz="1200" dirty="0">
                <a:solidFill>
                  <a:schemeClr val="bg1"/>
                </a:solidFill>
                <a:latin typeface="+mj-lt"/>
              </a:rPr>
              <a:t>( Speak to our medical social workers for more details )  </a:t>
            </a:r>
          </a:p>
          <a:p>
            <a:pPr algn="just"/>
            <a:endParaRPr lang="en-SG" sz="1200" dirty="0">
              <a:solidFill>
                <a:schemeClr val="bg1"/>
              </a:solidFill>
              <a:latin typeface="+mj-lt"/>
            </a:endParaRPr>
          </a:p>
          <a:p>
            <a:pPr algn="just"/>
            <a:endParaRPr lang="en-SG" sz="1200" dirty="0">
              <a:solidFill>
                <a:schemeClr val="bg1"/>
              </a:solidFill>
              <a:latin typeface="+mj-lt"/>
            </a:endParaRPr>
          </a:p>
          <a:p>
            <a:pPr algn="just"/>
            <a:r>
              <a:rPr lang="en-SG" sz="1200" b="1" dirty="0">
                <a:solidFill>
                  <a:schemeClr val="bg1"/>
                </a:solidFill>
                <a:latin typeface="+mj-lt"/>
              </a:rPr>
              <a:t>Action for AIDS Singapore </a:t>
            </a:r>
          </a:p>
          <a:p>
            <a:pPr marL="171450" indent="-171450" algn="just">
              <a:buFont typeface="Arial" panose="020B0604020202020204" pitchFamily="34" charset="0"/>
              <a:buChar char="•"/>
            </a:pPr>
            <a:r>
              <a:rPr lang="en-SG" sz="1200" dirty="0">
                <a:solidFill>
                  <a:schemeClr val="bg1"/>
                </a:solidFill>
                <a:latin typeface="+mj-lt"/>
              </a:rPr>
              <a:t>Revive Program  </a:t>
            </a:r>
          </a:p>
          <a:p>
            <a:pPr algn="just"/>
            <a:endParaRPr lang="en-SG" sz="1600" b="1" dirty="0">
              <a:solidFill>
                <a:srgbClr val="FFFF00"/>
              </a:solidFill>
            </a:endParaRPr>
          </a:p>
          <a:p>
            <a:r>
              <a:rPr lang="en-SG" sz="1600" b="1" dirty="0">
                <a:solidFill>
                  <a:srgbClr val="FFFF00"/>
                </a:solidFill>
              </a:rPr>
              <a:t>This fact sheet is based on information from these sources</a:t>
            </a:r>
          </a:p>
          <a:p>
            <a:pPr algn="just"/>
            <a:endParaRPr lang="en-SG" sz="1200" dirty="0">
              <a:solidFill>
                <a:schemeClr val="bg1"/>
              </a:solidFill>
              <a:latin typeface="+mj-lt"/>
            </a:endParaRPr>
          </a:p>
          <a:p>
            <a:pPr algn="just"/>
            <a:r>
              <a:rPr lang="en-SG" sz="1200" dirty="0">
                <a:solidFill>
                  <a:schemeClr val="bg1"/>
                </a:solidFill>
                <a:latin typeface="+mj-lt"/>
              </a:rPr>
              <a:t>The NUH MIDC Team – ID Specialists, nurses, medical social workers, pharmacists, research coordinator, HIV Programme manager and our patients. </a:t>
            </a:r>
          </a:p>
          <a:p>
            <a:pPr algn="just"/>
            <a:endParaRPr lang="en-SG" sz="1200" b="1" dirty="0">
              <a:solidFill>
                <a:schemeClr val="bg1"/>
              </a:solidFill>
              <a:latin typeface="+mj-lt"/>
            </a:endParaRPr>
          </a:p>
          <a:p>
            <a:pPr algn="just"/>
            <a:endParaRPr lang="en-SG" sz="1200" b="1" dirty="0">
              <a:solidFill>
                <a:schemeClr val="bg1"/>
              </a:solidFill>
              <a:latin typeface="+mj-lt"/>
            </a:endParaRPr>
          </a:p>
          <a:p>
            <a:pPr algn="just"/>
            <a:r>
              <a:rPr lang="en-SG" sz="1200" b="1" dirty="0">
                <a:solidFill>
                  <a:srgbClr val="FFFF00"/>
                </a:solidFill>
                <a:latin typeface="+mj-lt"/>
              </a:rPr>
              <a:t>Ministry of Health </a:t>
            </a:r>
          </a:p>
          <a:p>
            <a:pPr algn="just"/>
            <a:r>
              <a:rPr lang="en-SG" sz="1200" dirty="0">
                <a:solidFill>
                  <a:schemeClr val="bg1"/>
                </a:solidFill>
                <a:hlinkClick r:id="rId2">
                  <a:extLst>
                    <a:ext uri="{A12FA001-AC4F-418D-AE19-62706E023703}">
                      <ahyp:hlinkClr xmlns:ahyp="http://schemas.microsoft.com/office/drawing/2018/hyperlinkcolor" val="tx"/>
                    </a:ext>
                  </a:extLst>
                </a:hlinkClick>
              </a:rPr>
              <a:t>https://www.moh.gov.sg/policies-and-legislation/infectious-diseases-act</a:t>
            </a:r>
            <a:endParaRPr lang="en-SG" sz="1200" dirty="0">
              <a:solidFill>
                <a:schemeClr val="bg1"/>
              </a:solidFill>
            </a:endParaRPr>
          </a:p>
          <a:p>
            <a:pPr algn="just"/>
            <a:endParaRPr lang="en-SG" sz="1200" b="1" dirty="0">
              <a:solidFill>
                <a:schemeClr val="bg1"/>
              </a:solidFill>
              <a:latin typeface="+mj-lt"/>
            </a:endParaRPr>
          </a:p>
          <a:p>
            <a:pPr algn="just"/>
            <a:r>
              <a:rPr lang="en-SG" sz="1200" b="1" dirty="0">
                <a:solidFill>
                  <a:srgbClr val="FFFF00"/>
                </a:solidFill>
                <a:latin typeface="+mj-lt"/>
              </a:rPr>
              <a:t>Action for AIDS</a:t>
            </a:r>
          </a:p>
          <a:p>
            <a:pPr algn="just"/>
            <a:r>
              <a:rPr lang="en-SG" sz="1200" b="1" dirty="0">
                <a:solidFill>
                  <a:schemeClr val="accent3">
                    <a:lumMod val="60000"/>
                    <a:lumOff val="40000"/>
                  </a:schemeClr>
                </a:solidFill>
                <a:latin typeface="+mj-lt"/>
                <a:hlinkClick r:id="rId3"/>
              </a:rPr>
              <a:t>www.afa.org.sg</a:t>
            </a:r>
            <a:endParaRPr lang="en-SG" sz="1200" b="1" dirty="0">
              <a:solidFill>
                <a:schemeClr val="accent3">
                  <a:lumMod val="60000"/>
                  <a:lumOff val="40000"/>
                </a:schemeClr>
              </a:solidFill>
              <a:latin typeface="+mj-lt"/>
            </a:endParaRPr>
          </a:p>
          <a:p>
            <a:pPr algn="just"/>
            <a:endParaRPr lang="en-SG" sz="1200" b="1" dirty="0">
              <a:solidFill>
                <a:schemeClr val="bg1"/>
              </a:solidFill>
              <a:latin typeface="+mj-lt"/>
            </a:endParaRPr>
          </a:p>
          <a:p>
            <a:pPr algn="just"/>
            <a:endParaRPr lang="en-SG" sz="1200" b="1" dirty="0">
              <a:solidFill>
                <a:schemeClr val="bg1"/>
              </a:solidFill>
              <a:latin typeface="+mj-lt"/>
            </a:endParaRPr>
          </a:p>
          <a:p>
            <a:pPr algn="just"/>
            <a:r>
              <a:rPr lang="en-SG" sz="1600" b="1" dirty="0">
                <a:solidFill>
                  <a:srgbClr val="FFFF00"/>
                </a:solidFill>
              </a:rPr>
              <a:t>Contact Us</a:t>
            </a:r>
          </a:p>
          <a:p>
            <a:pPr algn="just"/>
            <a:endParaRPr lang="en-SG" sz="1600" b="1" dirty="0">
              <a:solidFill>
                <a:srgbClr val="FFFF00"/>
              </a:solidFill>
            </a:endParaRPr>
          </a:p>
          <a:p>
            <a:pPr algn="just">
              <a:spcAft>
                <a:spcPts val="600"/>
              </a:spcAft>
            </a:pPr>
            <a:r>
              <a:rPr lang="en-SG" sz="1400" b="1" dirty="0">
                <a:solidFill>
                  <a:srgbClr val="FFFF00"/>
                </a:solidFill>
              </a:rPr>
              <a:t>MIDC Hotline </a:t>
            </a:r>
          </a:p>
          <a:p>
            <a:pPr algn="just">
              <a:spcAft>
                <a:spcPts val="600"/>
              </a:spcAft>
            </a:pPr>
            <a:r>
              <a:rPr lang="en-SG" sz="1200" dirty="0">
                <a:solidFill>
                  <a:schemeClr val="bg1"/>
                </a:solidFill>
                <a:latin typeface="+mj-lt"/>
              </a:rPr>
              <a:t>6772 7800 (press 2)</a:t>
            </a:r>
          </a:p>
          <a:p>
            <a:pPr algn="just"/>
            <a:endParaRPr lang="en-SG" sz="1600" b="1" dirty="0">
              <a:solidFill>
                <a:srgbClr val="FFFF00"/>
              </a:solidFill>
            </a:endParaRPr>
          </a:p>
          <a:p>
            <a:pPr algn="just">
              <a:spcAft>
                <a:spcPts val="600"/>
              </a:spcAft>
            </a:pPr>
            <a:r>
              <a:rPr lang="en-SG" sz="1400" b="1" dirty="0">
                <a:solidFill>
                  <a:srgbClr val="FFFF00"/>
                </a:solidFill>
              </a:rPr>
              <a:t>Email</a:t>
            </a:r>
          </a:p>
          <a:p>
            <a:pPr algn="just">
              <a:spcAft>
                <a:spcPts val="600"/>
              </a:spcAft>
            </a:pPr>
            <a:r>
              <a:rPr lang="en-SG" sz="1200" dirty="0">
                <a:solidFill>
                  <a:schemeClr val="bg1"/>
                </a:solidFill>
                <a:latin typeface="+mj-lt"/>
              </a:rPr>
              <a:t>nuh_midc@nuhs.edu.sg </a:t>
            </a:r>
          </a:p>
          <a:p>
            <a:pPr algn="just"/>
            <a:endParaRPr lang="en-SG" sz="1600" b="1" dirty="0">
              <a:solidFill>
                <a:srgbClr val="FFFF00"/>
              </a:solidFill>
            </a:endParaRPr>
          </a:p>
          <a:p>
            <a:pPr algn="just"/>
            <a:endParaRPr lang="en-SG" sz="1600" b="1" dirty="0">
              <a:solidFill>
                <a:srgbClr val="FFFF00"/>
              </a:solidFill>
            </a:endParaRPr>
          </a:p>
          <a:p>
            <a:pPr algn="just"/>
            <a:r>
              <a:rPr lang="en-SG" sz="1200" dirty="0">
                <a:solidFill>
                  <a:srgbClr val="FFFF00"/>
                </a:solidFill>
                <a:latin typeface="+mj-lt"/>
              </a:rPr>
              <a:t>Note: </a:t>
            </a:r>
          </a:p>
          <a:p>
            <a:pPr algn="just"/>
            <a:r>
              <a:rPr lang="en-SG" sz="1200" dirty="0">
                <a:solidFill>
                  <a:schemeClr val="bg1"/>
                </a:solidFill>
                <a:latin typeface="+mj-lt"/>
              </a:rPr>
              <a:t>The content is intended as information, and not as a substitute for professional medical advice, diagnosis or treatment. If you have any specific health concerns, please consult a doctor or relevant healthcare professional for advice.</a:t>
            </a:r>
          </a:p>
          <a:p>
            <a:pPr algn="just"/>
            <a:endParaRPr lang="en-SG" sz="1200" dirty="0">
              <a:solidFill>
                <a:srgbClr val="FFFF00"/>
              </a:solidFill>
              <a:latin typeface="+mj-lt"/>
            </a:endParaRPr>
          </a:p>
          <a:p>
            <a:pPr algn="just"/>
            <a:r>
              <a:rPr lang="en-SG" sz="1200" dirty="0">
                <a:solidFill>
                  <a:schemeClr val="bg1"/>
                </a:solidFill>
                <a:latin typeface="+mj-lt"/>
              </a:rPr>
              <a:t>Information is correct at time of printing (July 2020) and subject to revision without prior notice.</a:t>
            </a:r>
          </a:p>
          <a:p>
            <a:pPr algn="just"/>
            <a:endParaRPr lang="en-US" sz="1200" dirty="0">
              <a:solidFill>
                <a:srgbClr val="FFFF00"/>
              </a:solidFill>
              <a:latin typeface="+mj-lt"/>
            </a:endParaRPr>
          </a:p>
          <a:p>
            <a:pPr algn="just"/>
            <a:r>
              <a:rPr lang="en-US" sz="1200" dirty="0">
                <a:solidFill>
                  <a:srgbClr val="FFFF00"/>
                </a:solidFill>
                <a:latin typeface="+mj-lt"/>
              </a:rPr>
              <a:t>By NUH MIDC (updated January 2025)</a:t>
            </a:r>
            <a:endParaRPr lang="en-SG" sz="1200" dirty="0">
              <a:solidFill>
                <a:srgbClr val="FFFF00"/>
              </a:solidFill>
              <a:latin typeface="+mj-lt"/>
            </a:endParaRPr>
          </a:p>
        </p:txBody>
      </p:sp>
      <p:sp>
        <p:nvSpPr>
          <p:cNvPr id="8" name="Rectangle 7"/>
          <p:cNvSpPr/>
          <p:nvPr/>
        </p:nvSpPr>
        <p:spPr>
          <a:xfrm>
            <a:off x="-6167" y="0"/>
            <a:ext cx="9140375" cy="15256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1" name="Rectangle 10"/>
          <p:cNvSpPr/>
          <p:nvPr/>
        </p:nvSpPr>
        <p:spPr>
          <a:xfrm>
            <a:off x="5478070" y="671471"/>
            <a:ext cx="3480761" cy="400110"/>
          </a:xfrm>
          <a:prstGeom prst="rect">
            <a:avLst/>
          </a:prstGeom>
        </p:spPr>
        <p:txBody>
          <a:bodyPr wrap="none">
            <a:spAutoFit/>
          </a:bodyPr>
          <a:lstStyle/>
          <a:p>
            <a:r>
              <a:rPr lang="en-SG" sz="2000" b="1" dirty="0">
                <a:solidFill>
                  <a:srgbClr val="FFC000"/>
                </a:solidFill>
              </a:rPr>
              <a:t>[ Other Important Issues ]</a:t>
            </a:r>
            <a:endParaRPr lang="en-US" sz="2000" dirty="0">
              <a:solidFill>
                <a:srgbClr val="FFC000"/>
              </a:solidFill>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296" y="240141"/>
            <a:ext cx="2649294" cy="664664"/>
          </a:xfrm>
          <a:prstGeom prst="rect">
            <a:avLst/>
          </a:prstGeom>
        </p:spPr>
      </p:pic>
      <p:sp>
        <p:nvSpPr>
          <p:cNvPr id="9" name="Title 42">
            <a:extLst>
              <a:ext uri="{FF2B5EF4-FFF2-40B4-BE49-F238E27FC236}">
                <a16:creationId xmlns:a16="http://schemas.microsoft.com/office/drawing/2014/main" id="{C67EB74C-8F2F-A044-84A9-F24E7442B2CD}"/>
              </a:ext>
            </a:extLst>
          </p:cNvPr>
          <p:cNvSpPr>
            <a:spLocks noGrp="1"/>
          </p:cNvSpPr>
          <p:nvPr>
            <p:ph type="title"/>
          </p:nvPr>
        </p:nvSpPr>
        <p:spPr>
          <a:xfrm>
            <a:off x="-6167" y="785793"/>
            <a:ext cx="9140645" cy="909877"/>
          </a:xfrm>
        </p:spPr>
        <p:txBody>
          <a:bodyPr/>
          <a:lstStyle/>
          <a:p>
            <a:pPr algn="ctr"/>
            <a:r>
              <a:rPr lang="en-SG" sz="3200" dirty="0"/>
              <a:t>Moving Forward After Testing Positive for HIV</a:t>
            </a:r>
          </a:p>
        </p:txBody>
      </p:sp>
      <p:grpSp>
        <p:nvGrpSpPr>
          <p:cNvPr id="4" name="Group 3">
            <a:extLst>
              <a:ext uri="{FF2B5EF4-FFF2-40B4-BE49-F238E27FC236}">
                <a16:creationId xmlns:a16="http://schemas.microsoft.com/office/drawing/2014/main" id="{D6B78955-C602-907B-9E8F-F8837E074626}"/>
              </a:ext>
            </a:extLst>
          </p:cNvPr>
          <p:cNvGrpSpPr/>
          <p:nvPr/>
        </p:nvGrpSpPr>
        <p:grpSpPr>
          <a:xfrm>
            <a:off x="6547608" y="4918315"/>
            <a:ext cx="1923925" cy="2034449"/>
            <a:chOff x="6647969" y="7393886"/>
            <a:chExt cx="1923925" cy="2034449"/>
          </a:xfrm>
        </p:grpSpPr>
        <p:sp>
          <p:nvSpPr>
            <p:cNvPr id="2" name="Rectangle 1"/>
            <p:cNvSpPr/>
            <p:nvPr/>
          </p:nvSpPr>
          <p:spPr>
            <a:xfrm>
              <a:off x="6917782" y="8082135"/>
              <a:ext cx="1384300" cy="134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 name="TextBox 2"/>
            <p:cNvSpPr txBox="1"/>
            <p:nvPr/>
          </p:nvSpPr>
          <p:spPr>
            <a:xfrm>
              <a:off x="6647969" y="7393886"/>
              <a:ext cx="1923925" cy="584775"/>
            </a:xfrm>
            <a:prstGeom prst="rect">
              <a:avLst/>
            </a:prstGeom>
            <a:noFill/>
          </p:spPr>
          <p:txBody>
            <a:bodyPr wrap="none" rtlCol="0">
              <a:spAutoFit/>
            </a:bodyPr>
            <a:lstStyle/>
            <a:p>
              <a:pPr algn="ctr"/>
              <a:r>
                <a:rPr lang="en-US" sz="1600" dirty="0">
                  <a:solidFill>
                    <a:schemeClr val="bg1"/>
                  </a:solidFill>
                </a:rPr>
                <a:t>Scan this QR code </a:t>
              </a:r>
            </a:p>
            <a:p>
              <a:pPr algn="ctr"/>
              <a:r>
                <a:rPr lang="en-US" sz="1600" dirty="0">
                  <a:solidFill>
                    <a:schemeClr val="bg1"/>
                  </a:solidFill>
                </a:rPr>
                <a:t>for the Fact Sheet</a:t>
              </a:r>
              <a:endParaRPr lang="en-SG" sz="1600" dirty="0">
                <a:solidFill>
                  <a:schemeClr val="bg1"/>
                </a:solidFill>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46850" y="8192154"/>
              <a:ext cx="1126162" cy="1126162"/>
            </a:xfrm>
            <a:prstGeom prst="rect">
              <a:avLst/>
            </a:prstGeom>
          </p:spPr>
        </p:pic>
      </p:grpSp>
    </p:spTree>
    <p:extLst>
      <p:ext uri="{BB962C8B-B14F-4D97-AF65-F5344CB8AC3E}">
        <p14:creationId xmlns:p14="http://schemas.microsoft.com/office/powerpoint/2010/main" val="1516775574"/>
      </p:ext>
    </p:extLst>
  </p:cSld>
  <p:clrMapOvr>
    <a:masterClrMapping/>
  </p:clrMapOvr>
</p:sld>
</file>

<file path=ppt/theme/theme1.xml><?xml version="1.0" encoding="utf-8"?>
<a:theme xmlns:a="http://schemas.openxmlformats.org/drawingml/2006/main" name="Office Theme">
  <a:themeElements>
    <a:clrScheme name="INFO Resume">
      <a:dk1>
        <a:sysClr val="windowText" lastClr="000000"/>
      </a:dk1>
      <a:lt1>
        <a:sysClr val="window" lastClr="FFFFFF"/>
      </a:lt1>
      <a:dk2>
        <a:srgbClr val="373545"/>
      </a:dk2>
      <a:lt2>
        <a:srgbClr val="DCD8DC"/>
      </a:lt2>
      <a:accent1>
        <a:srgbClr val="92D050"/>
      </a:accent1>
      <a:accent2>
        <a:srgbClr val="0070C0"/>
      </a:accent2>
      <a:accent3>
        <a:srgbClr val="00B0F0"/>
      </a:accent3>
      <a:accent4>
        <a:srgbClr val="6997AF"/>
      </a:accent4>
      <a:accent5>
        <a:srgbClr val="84ACB6"/>
      </a:accent5>
      <a:accent6>
        <a:srgbClr val="6F8183"/>
      </a:accent6>
      <a:hlink>
        <a:srgbClr val="69A020"/>
      </a:hlink>
      <a:folHlink>
        <a:srgbClr val="8C8C8C"/>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FO Resume 03_AE_CLR_v7" id="{8DF4B4FA-B337-45A8-9AC8-4A797F969B65}" vid="{65AD6FE7-9CA3-4E7C-ACD0-6FDD0A90F2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ef88797d-310b-4d46-ad9c-0c23fa0c8d4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02E0EF7D44C04B9FA644DBFF45FF6A" ma:contentTypeVersion="13" ma:contentTypeDescription="Create a new document." ma:contentTypeScope="" ma:versionID="206b9469efed5238e3299da57cdc015e">
  <xsd:schema xmlns:xsd="http://www.w3.org/2001/XMLSchema" xmlns:xs="http://www.w3.org/2001/XMLSchema" xmlns:p="http://schemas.microsoft.com/office/2006/metadata/properties" xmlns:ns2="876de33e-aaa5-4507-9b92-b84e676ded0d" xmlns:ns3="ef88797d-310b-4d46-ad9c-0c23fa0c8d45" targetNamespace="http://schemas.microsoft.com/office/2006/metadata/properties" ma:root="true" ma:fieldsID="281ed500249cd3fe925a7af84a8b56c4" ns2:_="" ns3:_="">
    <xsd:import namespace="876de33e-aaa5-4507-9b92-b84e676ded0d"/>
    <xsd:import namespace="ef88797d-310b-4d46-ad9c-0c23fa0c8d45"/>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EventHashCode" minOccurs="0"/>
                <xsd:element ref="ns3:MediaServiceGenerationTime" minOccurs="0"/>
                <xsd:element ref="ns3:MediaServiceAutoKeyPoints" minOccurs="0"/>
                <xsd:element ref="ns3:MediaServiceKeyPoints"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6de33e-aaa5-4507-9b92-b84e676ded0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hidden="true" ma:internalName="LastSharedByUser" ma:readOnly="true">
      <xsd:simpleType>
        <xsd:restriction base="dms:Note"/>
      </xsd:simpleType>
    </xsd:element>
    <xsd:element name="LastSharedByTime" ma:index="11" nillable="true" ma:displayName="Last Shared By Time" ma:description="" ma:hidden="true"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f88797d-310b-4d46-ad9c-0c23fa0c8d45"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false">
      <xsd:simpleType>
        <xsd:restriction base="dms:Note">
          <xsd:maxLength value="255"/>
        </xsd:restriction>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FC06E3-0E84-4E3F-B416-FB828DCF9B7F}">
  <ds:schemaRefs>
    <ds:schemaRef ds:uri="http://purl.org/dc/dcmitype/"/>
    <ds:schemaRef ds:uri="http://www.w3.org/XML/1998/namespace"/>
    <ds:schemaRef ds:uri="http://schemas.microsoft.com/office/2006/documentManagement/types"/>
    <ds:schemaRef ds:uri="876de33e-aaa5-4507-9b92-b84e676ded0d"/>
    <ds:schemaRef ds:uri="http://schemas.microsoft.com/office/2006/metadata/properties"/>
    <ds:schemaRef ds:uri="http://schemas.openxmlformats.org/package/2006/metadata/core-properties"/>
    <ds:schemaRef ds:uri="ef88797d-310b-4d46-ad9c-0c23fa0c8d45"/>
    <ds:schemaRef ds:uri="http://purl.org/dc/elements/1.1/"/>
    <ds:schemaRef ds:uri="http://purl.org/dc/terms/"/>
    <ds:schemaRef ds:uri="http://schemas.microsoft.com/office/infopath/2007/PartnerControls"/>
  </ds:schemaRefs>
</ds:datastoreItem>
</file>

<file path=customXml/itemProps2.xml><?xml version="1.0" encoding="utf-8"?>
<ds:datastoreItem xmlns:ds="http://schemas.openxmlformats.org/officeDocument/2006/customXml" ds:itemID="{6CC8330E-9243-41D2-B668-95E77A525F12}">
  <ds:schemaRefs>
    <ds:schemaRef ds:uri="http://schemas.microsoft.com/sharepoint/v3/contenttype/forms"/>
  </ds:schemaRefs>
</ds:datastoreItem>
</file>

<file path=customXml/itemProps3.xml><?xml version="1.0" encoding="utf-8"?>
<ds:datastoreItem xmlns:ds="http://schemas.openxmlformats.org/officeDocument/2006/customXml" ds:itemID="{6C0558B0-8C20-4473-953C-1BB329A85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6de33e-aaa5-4507-9b92-b84e676ded0d"/>
    <ds:schemaRef ds:uri="ef88797d-310b-4d46-ad9c-0c23fa0c8d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International infographic resume</Template>
  <TotalTime>0</TotalTime>
  <Words>3308</Words>
  <Application>Microsoft Office PowerPoint</Application>
  <PresentationFormat>Ledger Paper (11x17 in)</PresentationFormat>
  <Paragraphs>283</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Muli</vt:lpstr>
      <vt:lpstr>Poppins</vt:lpstr>
      <vt:lpstr>Rockwell</vt:lpstr>
      <vt:lpstr>Tw Cen MT</vt:lpstr>
      <vt:lpstr>Office Theme</vt:lpstr>
      <vt:lpstr>Moving Forward After Testing Positive for HIV</vt:lpstr>
      <vt:lpstr>Moving Forward After Testing Positive for HIV</vt:lpstr>
      <vt:lpstr>Moving Forward After Testing Positive for HIV</vt:lpstr>
      <vt:lpstr>Moving Forward After Testing Positive for HIV</vt:lpstr>
      <vt:lpstr>Moving Forward After Testing Positive for HIV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2020-05-20T04:46:17Z</dcterms:created>
  <dcterms:modified xsi:type="dcterms:W3CDTF">2025-01-23T03:34:24Z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0x0101005F02E0EF7D44C04B9FA644DBFF45FF6A</vt:lpwstr>
  </property>
</Properties>
</file>